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4" r:id="rId5"/>
  </p:sldMasterIdLst>
  <p:notesMasterIdLst>
    <p:notesMasterId r:id="rId24"/>
  </p:notesMasterIdLst>
  <p:handoutMasterIdLst>
    <p:handoutMasterId r:id="rId25"/>
  </p:handoutMasterIdLst>
  <p:sldIdLst>
    <p:sldId id="259" r:id="rId6"/>
    <p:sldId id="258" r:id="rId7"/>
    <p:sldId id="266" r:id="rId8"/>
    <p:sldId id="302" r:id="rId9"/>
    <p:sldId id="289" r:id="rId10"/>
    <p:sldId id="288" r:id="rId11"/>
    <p:sldId id="290" r:id="rId12"/>
    <p:sldId id="301" r:id="rId13"/>
    <p:sldId id="298" r:id="rId14"/>
    <p:sldId id="300" r:id="rId15"/>
    <p:sldId id="299" r:id="rId16"/>
    <p:sldId id="305" r:id="rId17"/>
    <p:sldId id="308" r:id="rId18"/>
    <p:sldId id="307" r:id="rId19"/>
    <p:sldId id="303" r:id="rId20"/>
    <p:sldId id="306" r:id="rId21"/>
    <p:sldId id="304" r:id="rId22"/>
    <p:sldId id="270" r:id="rId23"/>
  </p:sldIdLst>
  <p:sldSz cx="12192000" cy="6858000"/>
  <p:notesSz cx="6888163" cy="10020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BA3412-E420-42BF-8F07-DF42C424E252}" v="1" dt="2024-09-09T09:03:51.9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4" d="100"/>
          <a:sy n="64" d="100"/>
        </p:scale>
        <p:origin x="71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69518CA5-9EF6-493A-9B74-1AD5AFC88521}"/>
              </a:ext>
            </a:extLst>
          </p:cNvPr>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nl-NL"/>
          </a:p>
        </p:txBody>
      </p:sp>
      <p:sp>
        <p:nvSpPr>
          <p:cNvPr id="3" name="Tijdelijke aanduiding voor datum 2">
            <a:extLst>
              <a:ext uri="{FF2B5EF4-FFF2-40B4-BE49-F238E27FC236}">
                <a16:creationId xmlns:a16="http://schemas.microsoft.com/office/drawing/2014/main" id="{D40EA1EE-37F9-4FC8-AFE8-91F0B04613AD}"/>
              </a:ext>
            </a:extLst>
          </p:cNvPr>
          <p:cNvSpPr>
            <a:spLocks noGrp="1"/>
          </p:cNvSpPr>
          <p:nvPr>
            <p:ph type="dt" sz="quarter" idx="1"/>
          </p:nvPr>
        </p:nvSpPr>
        <p:spPr>
          <a:xfrm>
            <a:off x="3901698" y="0"/>
            <a:ext cx="2984871" cy="502755"/>
          </a:xfrm>
          <a:prstGeom prst="rect">
            <a:avLst/>
          </a:prstGeom>
        </p:spPr>
        <p:txBody>
          <a:bodyPr vert="horz" lIns="96616" tIns="48308" rIns="96616" bIns="48308" rtlCol="0"/>
          <a:lstStyle>
            <a:lvl1pPr algn="r">
              <a:defRPr sz="1300"/>
            </a:lvl1pPr>
          </a:lstStyle>
          <a:p>
            <a:fld id="{FBD851B8-2C76-47E5-9B0D-283DEE424361}" type="datetimeFigureOut">
              <a:rPr lang="nl-NL" smtClean="0"/>
              <a:t>10-9-2024</a:t>
            </a:fld>
            <a:endParaRPr lang="nl-NL"/>
          </a:p>
        </p:txBody>
      </p:sp>
      <p:sp>
        <p:nvSpPr>
          <p:cNvPr id="4" name="Tijdelijke aanduiding voor voettekst 3">
            <a:extLst>
              <a:ext uri="{FF2B5EF4-FFF2-40B4-BE49-F238E27FC236}">
                <a16:creationId xmlns:a16="http://schemas.microsoft.com/office/drawing/2014/main" id="{96613184-FAC9-45B2-AE8F-B3062A7E7AF7}"/>
              </a:ext>
            </a:extLst>
          </p:cNvPr>
          <p:cNvSpPr>
            <a:spLocks noGrp="1"/>
          </p:cNvSpPr>
          <p:nvPr>
            <p:ph type="ftr" sz="quarter" idx="2"/>
          </p:nvPr>
        </p:nvSpPr>
        <p:spPr>
          <a:xfrm>
            <a:off x="0" y="9517547"/>
            <a:ext cx="2984871" cy="502754"/>
          </a:xfrm>
          <a:prstGeom prst="rect">
            <a:avLst/>
          </a:prstGeom>
        </p:spPr>
        <p:txBody>
          <a:bodyPr vert="horz" lIns="96616" tIns="48308" rIns="96616" bIns="48308" rtlCol="0" anchor="b"/>
          <a:lstStyle>
            <a:lvl1pPr algn="l">
              <a:defRPr sz="1300"/>
            </a:lvl1pPr>
          </a:lstStyle>
          <a:p>
            <a:endParaRPr lang="nl-NL"/>
          </a:p>
        </p:txBody>
      </p:sp>
      <p:sp>
        <p:nvSpPr>
          <p:cNvPr id="5" name="Tijdelijke aanduiding voor dianummer 4">
            <a:extLst>
              <a:ext uri="{FF2B5EF4-FFF2-40B4-BE49-F238E27FC236}">
                <a16:creationId xmlns:a16="http://schemas.microsoft.com/office/drawing/2014/main" id="{AC09DC71-03A7-457E-A753-8375B28DA081}"/>
              </a:ext>
            </a:extLst>
          </p:cNvPr>
          <p:cNvSpPr>
            <a:spLocks noGrp="1"/>
          </p:cNvSpPr>
          <p:nvPr>
            <p:ph type="sldNum" sz="quarter" idx="3"/>
          </p:nvPr>
        </p:nvSpPr>
        <p:spPr>
          <a:xfrm>
            <a:off x="3901698" y="9517547"/>
            <a:ext cx="2984871" cy="502754"/>
          </a:xfrm>
          <a:prstGeom prst="rect">
            <a:avLst/>
          </a:prstGeom>
        </p:spPr>
        <p:txBody>
          <a:bodyPr vert="horz" lIns="96616" tIns="48308" rIns="96616" bIns="48308" rtlCol="0" anchor="b"/>
          <a:lstStyle>
            <a:lvl1pPr algn="r">
              <a:defRPr sz="1300"/>
            </a:lvl1pPr>
          </a:lstStyle>
          <a:p>
            <a:fld id="{950F7876-0665-420E-AF38-FD33241A8A44}" type="slidenum">
              <a:rPr lang="nl-NL" smtClean="0"/>
              <a:t>‹#›</a:t>
            </a:fld>
            <a:endParaRPr lang="nl-NL"/>
          </a:p>
        </p:txBody>
      </p:sp>
    </p:spTree>
    <p:extLst>
      <p:ext uri="{BB962C8B-B14F-4D97-AF65-F5344CB8AC3E}">
        <p14:creationId xmlns:p14="http://schemas.microsoft.com/office/powerpoint/2010/main" val="880186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fld id="{6F5FEDF3-90F6-449B-9EC2-D77056B26F34}" type="datetimeFigureOut">
              <a:rPr lang="nl-NL" smtClean="0"/>
              <a:t>10-9-2024</a:t>
            </a:fld>
            <a:endParaRPr lang="nl-NL"/>
          </a:p>
        </p:txBody>
      </p:sp>
      <p:sp>
        <p:nvSpPr>
          <p:cNvPr id="4" name="Tijdelijke aanduiding voor dia-afbeelding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8975" y="4822825"/>
            <a:ext cx="5510213" cy="3944938"/>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518650"/>
            <a:ext cx="2984500" cy="50165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902075" y="9518650"/>
            <a:ext cx="2984500" cy="501650"/>
          </a:xfrm>
          <a:prstGeom prst="rect">
            <a:avLst/>
          </a:prstGeom>
        </p:spPr>
        <p:txBody>
          <a:bodyPr vert="horz" lIns="91440" tIns="45720" rIns="91440" bIns="45720" rtlCol="0" anchor="b"/>
          <a:lstStyle>
            <a:lvl1pPr algn="r">
              <a:defRPr sz="1200"/>
            </a:lvl1pPr>
          </a:lstStyle>
          <a:p>
            <a:fld id="{3126AF3B-A1D2-4BA9-AFFC-4E3AAA404F57}" type="slidenum">
              <a:rPr lang="nl-NL" smtClean="0"/>
              <a:t>‹#›</a:t>
            </a:fld>
            <a:endParaRPr lang="nl-NL"/>
          </a:p>
        </p:txBody>
      </p:sp>
    </p:spTree>
    <p:extLst>
      <p:ext uri="{BB962C8B-B14F-4D97-AF65-F5344CB8AC3E}">
        <p14:creationId xmlns:p14="http://schemas.microsoft.com/office/powerpoint/2010/main" val="1369294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9</a:t>
            </a:fld>
            <a:endParaRPr lang="nl-NL"/>
          </a:p>
        </p:txBody>
      </p:sp>
    </p:spTree>
    <p:extLst>
      <p:ext uri="{BB962C8B-B14F-4D97-AF65-F5344CB8AC3E}">
        <p14:creationId xmlns:p14="http://schemas.microsoft.com/office/powerpoint/2010/main" val="1061560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11</a:t>
            </a:fld>
            <a:endParaRPr lang="nl-NL"/>
          </a:p>
        </p:txBody>
      </p:sp>
    </p:spTree>
    <p:extLst>
      <p:ext uri="{BB962C8B-B14F-4D97-AF65-F5344CB8AC3E}">
        <p14:creationId xmlns:p14="http://schemas.microsoft.com/office/powerpoint/2010/main" val="3168182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12</a:t>
            </a:fld>
            <a:endParaRPr lang="nl-NL"/>
          </a:p>
        </p:txBody>
      </p:sp>
    </p:spTree>
    <p:extLst>
      <p:ext uri="{BB962C8B-B14F-4D97-AF65-F5344CB8AC3E}">
        <p14:creationId xmlns:p14="http://schemas.microsoft.com/office/powerpoint/2010/main" val="2452312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14</a:t>
            </a:fld>
            <a:endParaRPr lang="nl-NL"/>
          </a:p>
        </p:txBody>
      </p:sp>
    </p:spTree>
    <p:extLst>
      <p:ext uri="{BB962C8B-B14F-4D97-AF65-F5344CB8AC3E}">
        <p14:creationId xmlns:p14="http://schemas.microsoft.com/office/powerpoint/2010/main" val="1461884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15</a:t>
            </a:fld>
            <a:endParaRPr lang="nl-NL"/>
          </a:p>
        </p:txBody>
      </p:sp>
    </p:spTree>
    <p:extLst>
      <p:ext uri="{BB962C8B-B14F-4D97-AF65-F5344CB8AC3E}">
        <p14:creationId xmlns:p14="http://schemas.microsoft.com/office/powerpoint/2010/main" val="347696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16</a:t>
            </a:fld>
            <a:endParaRPr lang="nl-NL"/>
          </a:p>
        </p:txBody>
      </p:sp>
    </p:spTree>
    <p:extLst>
      <p:ext uri="{BB962C8B-B14F-4D97-AF65-F5344CB8AC3E}">
        <p14:creationId xmlns:p14="http://schemas.microsoft.com/office/powerpoint/2010/main" val="1511130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DDF3303-A5B5-42AD-BE5B-F87E39305635}" type="slidenum">
              <a:rPr lang="nl-NL" smtClean="0"/>
              <a:t>17</a:t>
            </a:fld>
            <a:endParaRPr lang="nl-NL"/>
          </a:p>
        </p:txBody>
      </p:sp>
    </p:spTree>
    <p:extLst>
      <p:ext uri="{BB962C8B-B14F-4D97-AF65-F5344CB8AC3E}">
        <p14:creationId xmlns:p14="http://schemas.microsoft.com/office/powerpoint/2010/main" val="1960841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5BD3CA7-15AB-49F2-91F6-591D6D8E56DD}"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42179123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BD3CA7-15AB-49F2-91F6-591D6D8E56DD}"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2103335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BD3CA7-15AB-49F2-91F6-591D6D8E56DD}"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139452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5BD3CA7-15AB-49F2-91F6-591D6D8E56DD}"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107052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5BD3CA7-15AB-49F2-91F6-591D6D8E56DD}"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35336343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9509" y="2979016"/>
            <a:ext cx="10515600" cy="1325563"/>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5BD3CA7-15AB-49F2-91F6-591D6D8E56DD}"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1170572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1872" y="1944543"/>
            <a:ext cx="10515600" cy="1325563"/>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5BD3CA7-15AB-49F2-91F6-591D6D8E56DD}"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32518242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6B4B0A7-05EE-0B94-F667-549C91694A86}"/>
              </a:ext>
            </a:extLst>
          </p:cNvPr>
          <p:cNvSpPr>
            <a:spLocks noGrp="1"/>
          </p:cNvSpPr>
          <p:nvPr>
            <p:ph type="dt" sz="half" idx="10"/>
          </p:nvPr>
        </p:nvSpPr>
        <p:spPr/>
        <p:txBody>
          <a:bodyPr/>
          <a:lstStyle/>
          <a:p>
            <a:fld id="{4C4CFB9D-35AB-4DF4-8DE2-8FD60810F808}" type="datetimeFigureOut">
              <a:rPr lang="nl-NL" smtClean="0"/>
              <a:t>10-9-2024</a:t>
            </a:fld>
            <a:endParaRPr lang="nl-NL"/>
          </a:p>
        </p:txBody>
      </p:sp>
      <p:sp>
        <p:nvSpPr>
          <p:cNvPr id="3" name="Tijdelijke aanduiding voor voettekst 2">
            <a:extLst>
              <a:ext uri="{FF2B5EF4-FFF2-40B4-BE49-F238E27FC236}">
                <a16:creationId xmlns:a16="http://schemas.microsoft.com/office/drawing/2014/main" id="{F8FD5F9A-0220-7882-9D96-52C91043680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24FCC329-0136-9609-C988-E61E131489A3}"/>
              </a:ext>
            </a:extLst>
          </p:cNvPr>
          <p:cNvSpPr>
            <a:spLocks noGrp="1"/>
          </p:cNvSpPr>
          <p:nvPr>
            <p:ph type="sldNum" sz="quarter" idx="12"/>
          </p:nvPr>
        </p:nvSpPr>
        <p:spPr/>
        <p:txBody>
          <a:bodyPr/>
          <a:lstStyle/>
          <a:p>
            <a:fld id="{FC536C43-20FF-402B-89CE-EA9204E38988}" type="slidenum">
              <a:rPr lang="nl-NL" smtClean="0"/>
              <a:t>‹#›</a:t>
            </a:fld>
            <a:endParaRPr lang="nl-NL"/>
          </a:p>
        </p:txBody>
      </p:sp>
    </p:spTree>
    <p:extLst>
      <p:ext uri="{BB962C8B-B14F-4D97-AF65-F5344CB8AC3E}">
        <p14:creationId xmlns:p14="http://schemas.microsoft.com/office/powerpoint/2010/main" val="3530553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BD3CA7-15AB-49F2-91F6-591D6D8E56DD}"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2219431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5BD3CA7-15AB-49F2-91F6-591D6D8E56DD}"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749274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5BD3CA7-15AB-49F2-91F6-591D6D8E56DD}"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1077050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5BD3CA7-15AB-49F2-91F6-591D6D8E56DD}" type="datetimeFigureOut">
              <a:rPr lang="en-US" smtClean="0"/>
              <a:t>9/10/2024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2206313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5BD3CA7-15AB-49F2-91F6-591D6D8E56DD}"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1138776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BD3CA7-15AB-49F2-91F6-591D6D8E56DD}" type="datetimeFigureOut">
              <a:rPr lang="en-US" smtClean="0"/>
              <a:t>9/10/2024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3581264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5BD3CA7-15AB-49F2-91F6-591D6D8E56DD}"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3832251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5BD3CA7-15AB-49F2-91F6-591D6D8E56DD}"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43E89-DE23-4A3C-A648-08D2FD3CC870}" type="slidenum">
              <a:rPr lang="en-US" smtClean="0"/>
              <a:t>‹#›</a:t>
            </a:fld>
            <a:endParaRPr lang="en-US"/>
          </a:p>
        </p:txBody>
      </p:sp>
    </p:spTree>
    <p:extLst>
      <p:ext uri="{BB962C8B-B14F-4D97-AF65-F5344CB8AC3E}">
        <p14:creationId xmlns:p14="http://schemas.microsoft.com/office/powerpoint/2010/main" val="3022927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BD3CA7-15AB-49F2-91F6-591D6D8E56DD}" type="datetimeFigureOut">
              <a:rPr lang="en-US" smtClean="0"/>
              <a:t>9/10/2024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43E89-DE23-4A3C-A648-08D2FD3CC870}" type="slidenum">
              <a:rPr lang="en-US" smtClean="0"/>
              <a:t>‹#›</a:t>
            </a:fld>
            <a:endParaRPr lang="en-US"/>
          </a:p>
        </p:txBody>
      </p:sp>
    </p:spTree>
    <p:extLst>
      <p:ext uri="{BB962C8B-B14F-4D97-AF65-F5344CB8AC3E}">
        <p14:creationId xmlns:p14="http://schemas.microsoft.com/office/powerpoint/2010/main" val="2239931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b="1" kern="1200">
          <a:solidFill>
            <a:srgbClr val="C0000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6E34D46-7F4C-E9D3-E593-B9A4916964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303CDCE-4A1A-D303-F58B-82B7996425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66ACDFC-3EB0-A66C-F053-2155732498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CFB9D-35AB-4DF4-8DE2-8FD60810F808}" type="datetimeFigureOut">
              <a:rPr lang="nl-NL" smtClean="0"/>
              <a:t>10-9-2024</a:t>
            </a:fld>
            <a:endParaRPr lang="nl-NL"/>
          </a:p>
        </p:txBody>
      </p:sp>
      <p:sp>
        <p:nvSpPr>
          <p:cNvPr id="5" name="Tijdelijke aanduiding voor voettekst 4">
            <a:extLst>
              <a:ext uri="{FF2B5EF4-FFF2-40B4-BE49-F238E27FC236}">
                <a16:creationId xmlns:a16="http://schemas.microsoft.com/office/drawing/2014/main" id="{1DD73D28-023E-C5AC-2A97-D62BC9E0B9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9CB46085-078A-159C-CE06-21CBEB4270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536C43-20FF-402B-89CE-EA9204E38988}" type="slidenum">
              <a:rPr lang="nl-NL" smtClean="0"/>
              <a:t>‹#›</a:t>
            </a:fld>
            <a:endParaRPr lang="nl-NL"/>
          </a:p>
        </p:txBody>
      </p:sp>
    </p:spTree>
    <p:extLst>
      <p:ext uri="{BB962C8B-B14F-4D97-AF65-F5344CB8AC3E}">
        <p14:creationId xmlns:p14="http://schemas.microsoft.com/office/powerpoint/2010/main" val="4175651779"/>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12.svg"/><Relationship Id="rId7" Type="http://schemas.openxmlformats.org/officeDocument/2006/relationships/image" Target="../media/image16.svg"/><Relationship Id="rId12"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hyperlink" Target="https://www.dutchtaxadvice.nl/income-tax-return"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x8uDZeCmxL4" TargetMode="External"/><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24.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video" Target="https://www.youtube.com/embed/x8uDZeCmxL4?feature=oembe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svg"/><Relationship Id="rId3" Type="http://schemas.openxmlformats.org/officeDocument/2006/relationships/image" Target="../media/image10.svg"/><Relationship Id="rId7" Type="http://schemas.openxmlformats.org/officeDocument/2006/relationships/image" Target="../media/image14.sv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A977B16-4A8A-07E0-14C2-77A81C4D976D}"/>
              </a:ext>
            </a:extLst>
          </p:cNvPr>
          <p:cNvPicPr>
            <a:picLocks noChangeAspect="1"/>
          </p:cNvPicPr>
          <p:nvPr/>
        </p:nvPicPr>
        <p:blipFill>
          <a:blip r:embed="rId2"/>
          <a:stretch>
            <a:fillRect/>
          </a:stretch>
        </p:blipFill>
        <p:spPr>
          <a:xfrm>
            <a:off x="7630887" y="5803641"/>
            <a:ext cx="3754521" cy="988032"/>
          </a:xfrm>
          <a:prstGeom prst="rect">
            <a:avLst/>
          </a:prstGeom>
        </p:spPr>
      </p:pic>
    </p:spTree>
    <p:extLst>
      <p:ext uri="{BB962C8B-B14F-4D97-AF65-F5344CB8AC3E}">
        <p14:creationId xmlns:p14="http://schemas.microsoft.com/office/powerpoint/2010/main" val="3909560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0323" y="419533"/>
            <a:ext cx="6987140" cy="611188"/>
          </a:xfrm>
        </p:spPr>
        <p:txBody>
          <a:bodyPr anchor="t">
            <a:noAutofit/>
          </a:bodyPr>
          <a:lstStyle/>
          <a:p>
            <a:r>
              <a:rPr lang="nl-NL" sz="3600" dirty="0">
                <a:solidFill>
                  <a:srgbClr val="903111"/>
                </a:solidFill>
              </a:rPr>
              <a:t>P</a:t>
            </a:r>
            <a:r>
              <a:rPr lang="en-US" sz="3600" dirty="0" err="1">
                <a:solidFill>
                  <a:srgbClr val="903111"/>
                </a:solidFill>
              </a:rPr>
              <a:t>ersonal</a:t>
            </a:r>
            <a:r>
              <a:rPr lang="en-US" sz="3600" dirty="0">
                <a:solidFill>
                  <a:srgbClr val="903111"/>
                </a:solidFill>
              </a:rPr>
              <a:t> income tax</a:t>
            </a:r>
          </a:p>
        </p:txBody>
      </p:sp>
      <p:sp>
        <p:nvSpPr>
          <p:cNvPr id="5" name="Text Placeholder 4"/>
          <p:cNvSpPr>
            <a:spLocks noGrp="1"/>
          </p:cNvSpPr>
          <p:nvPr>
            <p:ph type="body" sz="half" idx="2"/>
          </p:nvPr>
        </p:nvSpPr>
        <p:spPr>
          <a:xfrm>
            <a:off x="1018396" y="1076191"/>
            <a:ext cx="8231261" cy="2179996"/>
          </a:xfrm>
        </p:spPr>
        <p:txBody>
          <a:bodyPr>
            <a:normAutofit/>
          </a:bodyPr>
          <a:lstStyle/>
          <a:p>
            <a:pPr algn="just"/>
            <a:r>
              <a:rPr lang="en-US" b="1" dirty="0"/>
              <a:t>What a client needs to know</a:t>
            </a:r>
          </a:p>
          <a:p>
            <a:pPr algn="just"/>
            <a:r>
              <a:rPr lang="en-US" dirty="0">
                <a:solidFill>
                  <a:schemeClr val="bg2">
                    <a:lumMod val="25000"/>
                  </a:schemeClr>
                </a:solidFill>
              </a:rPr>
              <a:t>If an expat lives or works in the Netherlands, he or she is liable to Dutch personal income tax. By filing the income tax return, it can be determined whether they are entitled to a tax refund or have to pay additional tax. </a:t>
            </a:r>
          </a:p>
          <a:p>
            <a:r>
              <a:rPr lang="en-US" dirty="0">
                <a:solidFill>
                  <a:schemeClr val="bg2">
                    <a:lumMod val="25000"/>
                  </a:schemeClr>
                </a:solidFill>
              </a:rPr>
              <a:t>Our role is to take care of the tax return and explain the details of the declaration. We ensure the client stays compliant and point out possible optimizations and make sure that any existing refund is collected from the Dutch tax office.</a:t>
            </a:r>
          </a:p>
          <a:p>
            <a:pPr algn="just"/>
            <a:endParaRPr lang="en-US" dirty="0"/>
          </a:p>
          <a:p>
            <a:pPr algn="just"/>
            <a:endParaRPr lang="en-US" dirty="0"/>
          </a:p>
          <a:p>
            <a:pPr algn="just"/>
            <a:endParaRPr lang="en-US" dirty="0"/>
          </a:p>
        </p:txBody>
      </p:sp>
      <p:grpSp>
        <p:nvGrpSpPr>
          <p:cNvPr id="76" name="Group 75">
            <a:extLst>
              <a:ext uri="{FF2B5EF4-FFF2-40B4-BE49-F238E27FC236}">
                <a16:creationId xmlns:a16="http://schemas.microsoft.com/office/drawing/2014/main" id="{24D8D641-BCDD-FB0E-12DA-265107C269C7}"/>
              </a:ext>
            </a:extLst>
          </p:cNvPr>
          <p:cNvGrpSpPr>
            <a:grpSpLocks noChangeAspect="1"/>
          </p:cNvGrpSpPr>
          <p:nvPr/>
        </p:nvGrpSpPr>
        <p:grpSpPr>
          <a:xfrm>
            <a:off x="622477" y="3768764"/>
            <a:ext cx="8627180" cy="2363300"/>
            <a:chOff x="605073" y="3483335"/>
            <a:chExt cx="10171134" cy="2786244"/>
          </a:xfrm>
        </p:grpSpPr>
        <p:grpSp>
          <p:nvGrpSpPr>
            <p:cNvPr id="36" name="Group 35">
              <a:extLst>
                <a:ext uri="{FF2B5EF4-FFF2-40B4-BE49-F238E27FC236}">
                  <a16:creationId xmlns:a16="http://schemas.microsoft.com/office/drawing/2014/main" id="{08D974B0-8BF9-E564-A637-9E17D82CAE0F}"/>
                </a:ext>
              </a:extLst>
            </p:cNvPr>
            <p:cNvGrpSpPr/>
            <p:nvPr/>
          </p:nvGrpSpPr>
          <p:grpSpPr>
            <a:xfrm>
              <a:off x="1173126" y="4458717"/>
              <a:ext cx="9252991" cy="806433"/>
              <a:chOff x="1595146" y="4256784"/>
              <a:chExt cx="9252991" cy="806433"/>
            </a:xfrm>
          </p:grpSpPr>
          <p:grpSp>
            <p:nvGrpSpPr>
              <p:cNvPr id="37" name="Group 36">
                <a:extLst>
                  <a:ext uri="{FF2B5EF4-FFF2-40B4-BE49-F238E27FC236}">
                    <a16:creationId xmlns:a16="http://schemas.microsoft.com/office/drawing/2014/main" id="{7EF38310-F986-F88F-3B59-148342C66910}"/>
                  </a:ext>
                </a:extLst>
              </p:cNvPr>
              <p:cNvGrpSpPr/>
              <p:nvPr/>
            </p:nvGrpSpPr>
            <p:grpSpPr>
              <a:xfrm>
                <a:off x="4985302" y="4256784"/>
                <a:ext cx="778151" cy="776030"/>
                <a:chOff x="3483152" y="4729224"/>
                <a:chExt cx="778151" cy="776030"/>
              </a:xfrm>
            </p:grpSpPr>
            <p:sp>
              <p:nvSpPr>
                <p:cNvPr id="53" name="Flowchart: Connector 52">
                  <a:extLst>
                    <a:ext uri="{FF2B5EF4-FFF2-40B4-BE49-F238E27FC236}">
                      <a16:creationId xmlns:a16="http://schemas.microsoft.com/office/drawing/2014/main" id="{9B20E0AE-A93B-3C2F-A743-A8F8B2533AEF}"/>
                    </a:ext>
                  </a:extLst>
                </p:cNvPr>
                <p:cNvSpPr/>
                <p:nvPr/>
              </p:nvSpPr>
              <p:spPr>
                <a:xfrm>
                  <a:off x="3483152"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54" name="Graphic 53" descr="Arrow circle outline">
                  <a:extLst>
                    <a:ext uri="{FF2B5EF4-FFF2-40B4-BE49-F238E27FC236}">
                      <a16:creationId xmlns:a16="http://schemas.microsoft.com/office/drawing/2014/main" id="{6D8EA552-4B48-6ADE-E250-4E17C3AADE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91427" y="4836439"/>
                  <a:ext cx="561600" cy="561600"/>
                </a:xfrm>
                <a:prstGeom prst="rect">
                  <a:avLst/>
                </a:prstGeom>
              </p:spPr>
            </p:pic>
          </p:grpSp>
          <p:grpSp>
            <p:nvGrpSpPr>
              <p:cNvPr id="38" name="Group 37">
                <a:extLst>
                  <a:ext uri="{FF2B5EF4-FFF2-40B4-BE49-F238E27FC236}">
                    <a16:creationId xmlns:a16="http://schemas.microsoft.com/office/drawing/2014/main" id="{4ACA55C9-B13E-257B-F19C-16E006349FF3}"/>
                  </a:ext>
                </a:extLst>
              </p:cNvPr>
              <p:cNvGrpSpPr/>
              <p:nvPr/>
            </p:nvGrpSpPr>
            <p:grpSpPr>
              <a:xfrm>
                <a:off x="10070537" y="4287187"/>
                <a:ext cx="777600" cy="776030"/>
                <a:chOff x="10070537" y="4287187"/>
                <a:chExt cx="777600" cy="776030"/>
              </a:xfrm>
            </p:grpSpPr>
            <p:sp>
              <p:nvSpPr>
                <p:cNvPr id="51" name="Flowchart: Connector 50">
                  <a:extLst>
                    <a:ext uri="{FF2B5EF4-FFF2-40B4-BE49-F238E27FC236}">
                      <a16:creationId xmlns:a16="http://schemas.microsoft.com/office/drawing/2014/main" id="{48F22FF2-821D-3736-6E4F-6D3D8E471D75}"/>
                    </a:ext>
                  </a:extLst>
                </p:cNvPr>
                <p:cNvSpPr/>
                <p:nvPr/>
              </p:nvSpPr>
              <p:spPr>
                <a:xfrm>
                  <a:off x="10070537" y="4287187"/>
                  <a:ext cx="777600"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52" name="Graphic 51" descr="Open envelope outline">
                  <a:extLst>
                    <a:ext uri="{FF2B5EF4-FFF2-40B4-BE49-F238E27FC236}">
                      <a16:creationId xmlns:a16="http://schemas.microsoft.com/office/drawing/2014/main" id="{37835E52-9263-91B8-FAE7-AA00F03635B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6764" y="4418217"/>
                  <a:ext cx="504000" cy="504000"/>
                </a:xfrm>
                <a:prstGeom prst="rect">
                  <a:avLst/>
                </a:prstGeom>
              </p:spPr>
            </p:pic>
          </p:grpSp>
          <p:grpSp>
            <p:nvGrpSpPr>
              <p:cNvPr id="39" name="Group 38">
                <a:extLst>
                  <a:ext uri="{FF2B5EF4-FFF2-40B4-BE49-F238E27FC236}">
                    <a16:creationId xmlns:a16="http://schemas.microsoft.com/office/drawing/2014/main" id="{54E8ED69-8362-4C59-7803-B9E062AD0CD9}"/>
                  </a:ext>
                </a:extLst>
              </p:cNvPr>
              <p:cNvGrpSpPr/>
              <p:nvPr/>
            </p:nvGrpSpPr>
            <p:grpSpPr>
              <a:xfrm>
                <a:off x="3290224" y="4256784"/>
                <a:ext cx="778151" cy="776030"/>
                <a:chOff x="2070587" y="4729224"/>
                <a:chExt cx="778151" cy="776030"/>
              </a:xfrm>
            </p:grpSpPr>
            <p:sp>
              <p:nvSpPr>
                <p:cNvPr id="49" name="Flowchart: Connector 48">
                  <a:extLst>
                    <a:ext uri="{FF2B5EF4-FFF2-40B4-BE49-F238E27FC236}">
                      <a16:creationId xmlns:a16="http://schemas.microsoft.com/office/drawing/2014/main" id="{17B4C2E1-E6C7-DCB8-690E-1EE9103A7A31}"/>
                    </a:ext>
                  </a:extLst>
                </p:cNvPr>
                <p:cNvSpPr/>
                <p:nvPr/>
              </p:nvSpPr>
              <p:spPr>
                <a:xfrm>
                  <a:off x="2070587"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50" name="Graphic 49" descr="Handdruk silhouet">
                  <a:extLst>
                    <a:ext uri="{FF2B5EF4-FFF2-40B4-BE49-F238E27FC236}">
                      <a16:creationId xmlns:a16="http://schemas.microsoft.com/office/drawing/2014/main" id="{647C0269-F271-8BD9-4E0F-349390CA3E6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78862" y="4866842"/>
                  <a:ext cx="561600" cy="561600"/>
                </a:xfrm>
                <a:prstGeom prst="rect">
                  <a:avLst/>
                </a:prstGeom>
              </p:spPr>
            </p:pic>
          </p:grpSp>
          <p:grpSp>
            <p:nvGrpSpPr>
              <p:cNvPr id="40" name="Group 39">
                <a:extLst>
                  <a:ext uri="{FF2B5EF4-FFF2-40B4-BE49-F238E27FC236}">
                    <a16:creationId xmlns:a16="http://schemas.microsoft.com/office/drawing/2014/main" id="{C63F5937-693E-8B30-4196-72D95CCABF93}"/>
                  </a:ext>
                </a:extLst>
              </p:cNvPr>
              <p:cNvGrpSpPr/>
              <p:nvPr/>
            </p:nvGrpSpPr>
            <p:grpSpPr>
              <a:xfrm>
                <a:off x="6680380" y="4256784"/>
                <a:ext cx="778151" cy="776030"/>
                <a:chOff x="4895717" y="4729224"/>
                <a:chExt cx="778151" cy="776030"/>
              </a:xfrm>
            </p:grpSpPr>
            <p:sp>
              <p:nvSpPr>
                <p:cNvPr id="47" name="Flowchart: Connector 46">
                  <a:extLst>
                    <a:ext uri="{FF2B5EF4-FFF2-40B4-BE49-F238E27FC236}">
                      <a16:creationId xmlns:a16="http://schemas.microsoft.com/office/drawing/2014/main" id="{717A0EB3-ADE5-6DBF-8240-BC6AC0A1FEA4}"/>
                    </a:ext>
                  </a:extLst>
                </p:cNvPr>
                <p:cNvSpPr/>
                <p:nvPr/>
              </p:nvSpPr>
              <p:spPr>
                <a:xfrm>
                  <a:off x="4895717"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48" name="Graphic 47" descr="Vergrootglas silhouet">
                  <a:extLst>
                    <a:ext uri="{FF2B5EF4-FFF2-40B4-BE49-F238E27FC236}">
                      <a16:creationId xmlns:a16="http://schemas.microsoft.com/office/drawing/2014/main" id="{68C57235-C054-3DE7-90B1-4BF787367C5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91567" y="4836439"/>
                  <a:ext cx="561600" cy="561600"/>
                </a:xfrm>
                <a:prstGeom prst="rect">
                  <a:avLst/>
                </a:prstGeom>
              </p:spPr>
            </p:pic>
          </p:grpSp>
          <p:grpSp>
            <p:nvGrpSpPr>
              <p:cNvPr id="41" name="Group 40">
                <a:extLst>
                  <a:ext uri="{FF2B5EF4-FFF2-40B4-BE49-F238E27FC236}">
                    <a16:creationId xmlns:a16="http://schemas.microsoft.com/office/drawing/2014/main" id="{F0CC24F0-8739-26C1-94BC-20D273B70F43}"/>
                  </a:ext>
                </a:extLst>
              </p:cNvPr>
              <p:cNvGrpSpPr/>
              <p:nvPr/>
            </p:nvGrpSpPr>
            <p:grpSpPr>
              <a:xfrm>
                <a:off x="8375458" y="4256784"/>
                <a:ext cx="778151" cy="776030"/>
                <a:chOff x="7720847" y="4729224"/>
                <a:chExt cx="778151" cy="776030"/>
              </a:xfrm>
            </p:grpSpPr>
            <p:sp>
              <p:nvSpPr>
                <p:cNvPr id="45" name="Flowchart: Connector 44">
                  <a:extLst>
                    <a:ext uri="{FF2B5EF4-FFF2-40B4-BE49-F238E27FC236}">
                      <a16:creationId xmlns:a16="http://schemas.microsoft.com/office/drawing/2014/main" id="{08393F91-5995-C060-BAE5-9219E1253A23}"/>
                    </a:ext>
                  </a:extLst>
                </p:cNvPr>
                <p:cNvSpPr/>
                <p:nvPr/>
              </p:nvSpPr>
              <p:spPr>
                <a:xfrm>
                  <a:off x="7720847"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46" name="Graphic 45" descr="Raket silhouet">
                  <a:extLst>
                    <a:ext uri="{FF2B5EF4-FFF2-40B4-BE49-F238E27FC236}">
                      <a16:creationId xmlns:a16="http://schemas.microsoft.com/office/drawing/2014/main" id="{280DAE57-1F98-835B-13E6-9602E18AF9C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29121" y="4865326"/>
                  <a:ext cx="540000" cy="540000"/>
                </a:xfrm>
                <a:prstGeom prst="rect">
                  <a:avLst/>
                </a:prstGeom>
              </p:spPr>
            </p:pic>
          </p:grpSp>
          <p:grpSp>
            <p:nvGrpSpPr>
              <p:cNvPr id="42" name="Group 41">
                <a:extLst>
                  <a:ext uri="{FF2B5EF4-FFF2-40B4-BE49-F238E27FC236}">
                    <a16:creationId xmlns:a16="http://schemas.microsoft.com/office/drawing/2014/main" id="{9050F841-7849-3025-8F71-D3E08E49FE39}"/>
                  </a:ext>
                </a:extLst>
              </p:cNvPr>
              <p:cNvGrpSpPr/>
              <p:nvPr/>
            </p:nvGrpSpPr>
            <p:grpSpPr>
              <a:xfrm>
                <a:off x="1595146" y="4256784"/>
                <a:ext cx="778151" cy="776030"/>
                <a:chOff x="658022" y="4729224"/>
                <a:chExt cx="778151" cy="776030"/>
              </a:xfrm>
            </p:grpSpPr>
            <p:sp>
              <p:nvSpPr>
                <p:cNvPr id="43" name="Flowchart: Connector 42">
                  <a:extLst>
                    <a:ext uri="{FF2B5EF4-FFF2-40B4-BE49-F238E27FC236}">
                      <a16:creationId xmlns:a16="http://schemas.microsoft.com/office/drawing/2014/main" id="{F62141F6-5D0F-3D7E-B48C-4EF80EBC9B5E}"/>
                    </a:ext>
                  </a:extLst>
                </p:cNvPr>
                <p:cNvSpPr/>
                <p:nvPr/>
              </p:nvSpPr>
              <p:spPr>
                <a:xfrm>
                  <a:off x="658022"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44" name="Graphic 43" descr="Clipboard Partially Checked outline">
                  <a:extLst>
                    <a:ext uri="{FF2B5EF4-FFF2-40B4-BE49-F238E27FC236}">
                      <a16:creationId xmlns:a16="http://schemas.microsoft.com/office/drawing/2014/main" id="{679CAC26-8A4F-D468-9129-58CB4C1BEDD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59097" y="4822039"/>
                  <a:ext cx="576000" cy="576000"/>
                </a:xfrm>
                <a:prstGeom prst="rect">
                  <a:avLst/>
                </a:prstGeom>
              </p:spPr>
            </p:pic>
          </p:grpSp>
        </p:grpSp>
        <p:sp>
          <p:nvSpPr>
            <p:cNvPr id="4" name="Tekstvak 3">
              <a:extLst>
                <a:ext uri="{FF2B5EF4-FFF2-40B4-BE49-F238E27FC236}">
                  <a16:creationId xmlns:a16="http://schemas.microsoft.com/office/drawing/2014/main" id="{9B67497B-1018-E51D-F786-05FA61EC6A2C}"/>
                </a:ext>
              </a:extLst>
            </p:cNvPr>
            <p:cNvSpPr txBox="1"/>
            <p:nvPr/>
          </p:nvSpPr>
          <p:spPr>
            <a:xfrm>
              <a:off x="605073" y="5616436"/>
              <a:ext cx="2028903" cy="653143"/>
            </a:xfrm>
            <a:prstGeom prst="rect">
              <a:avLst/>
            </a:prstGeom>
            <a:noFill/>
            <a:ln cap="rnd">
              <a:noFill/>
            </a:ln>
          </p:spPr>
          <p:txBody>
            <a:bodyPr wrap="square" rtlCol="0">
              <a:spAutoFit/>
            </a:bodyPr>
            <a:lstStyle>
              <a:defPPr>
                <a:defRPr lang="en-US"/>
              </a:defPPr>
              <a:lvl1pPr algn="ctr">
                <a:defRPr sz="1400"/>
              </a:lvl1pPr>
            </a:lstStyle>
            <a:p>
              <a:r>
                <a:rPr lang="nl-NL" sz="1500" dirty="0"/>
                <a:t>Populate </a:t>
              </a:r>
            </a:p>
            <a:p>
              <a:r>
                <a:rPr lang="nl-NL" sz="1500" dirty="0"/>
                <a:t>Our </a:t>
              </a:r>
              <a:r>
                <a:rPr lang="nl-NL" sz="1500" b="1" dirty="0">
                  <a:hlinkClick r:id="rId14"/>
                </a:rPr>
                <a:t>Questionnaire</a:t>
              </a:r>
              <a:endParaRPr lang="nl-NL" sz="1500" b="1" dirty="0"/>
            </a:p>
          </p:txBody>
        </p:sp>
        <p:sp>
          <p:nvSpPr>
            <p:cNvPr id="62" name="Tekstvak 61">
              <a:extLst>
                <a:ext uri="{FF2B5EF4-FFF2-40B4-BE49-F238E27FC236}">
                  <a16:creationId xmlns:a16="http://schemas.microsoft.com/office/drawing/2014/main" id="{FB8DEEBF-CEC1-C188-887D-61A2A8E53629}"/>
                </a:ext>
              </a:extLst>
            </p:cNvPr>
            <p:cNvSpPr txBox="1"/>
            <p:nvPr/>
          </p:nvSpPr>
          <p:spPr>
            <a:xfrm>
              <a:off x="2205401" y="3483335"/>
              <a:ext cx="2103755" cy="616857"/>
            </a:xfrm>
            <a:prstGeom prst="rect">
              <a:avLst/>
            </a:prstGeom>
            <a:noFill/>
            <a:ln>
              <a:noFill/>
            </a:ln>
          </p:spPr>
          <p:txBody>
            <a:bodyPr wrap="square" rtlCol="0">
              <a:spAutoFit/>
            </a:bodyPr>
            <a:lstStyle>
              <a:defPPr>
                <a:defRPr lang="en-US"/>
              </a:defPPr>
              <a:lvl1pPr algn="ctr">
                <a:defRPr sz="1400"/>
              </a:lvl1pPr>
            </a:lstStyle>
            <a:p>
              <a:r>
                <a:rPr lang="nl-NL" dirty="0" err="1"/>
                <a:t>Initial</a:t>
              </a:r>
              <a:r>
                <a:rPr lang="nl-NL" dirty="0"/>
                <a:t> get </a:t>
              </a:r>
              <a:r>
                <a:rPr lang="nl-NL" dirty="0" err="1"/>
                <a:t>to</a:t>
              </a:r>
              <a:r>
                <a:rPr lang="nl-NL" dirty="0"/>
                <a:t> know </a:t>
              </a:r>
              <a:r>
                <a:rPr lang="nl-NL" dirty="0" err="1"/>
                <a:t>the</a:t>
              </a:r>
              <a:r>
                <a:rPr lang="nl-NL" dirty="0"/>
                <a:t> client and briefing</a:t>
              </a:r>
            </a:p>
          </p:txBody>
        </p:sp>
        <p:cxnSp>
          <p:nvCxnSpPr>
            <p:cNvPr id="64" name="Straight Connector 63">
              <a:extLst>
                <a:ext uri="{FF2B5EF4-FFF2-40B4-BE49-F238E27FC236}">
                  <a16:creationId xmlns:a16="http://schemas.microsoft.com/office/drawing/2014/main" id="{B09D7C83-78B0-3929-ADD7-6FB0EF90095B}"/>
                </a:ext>
              </a:extLst>
            </p:cNvPr>
            <p:cNvCxnSpPr>
              <a:cxnSpLocks/>
            </p:cNvCxnSpPr>
            <p:nvPr/>
          </p:nvCxnSpPr>
          <p:spPr>
            <a:xfrm>
              <a:off x="1562201" y="5275594"/>
              <a:ext cx="0" cy="285412"/>
            </a:xfrm>
            <a:prstGeom prst="line">
              <a:avLst/>
            </a:prstGeom>
            <a:ln w="19050" cap="rnd">
              <a:solidFill>
                <a:srgbClr val="903111"/>
              </a:solidFill>
            </a:ln>
          </p:spPr>
          <p:style>
            <a:lnRef idx="1">
              <a:schemeClr val="accent1"/>
            </a:lnRef>
            <a:fillRef idx="0">
              <a:schemeClr val="accent1"/>
            </a:fillRef>
            <a:effectRef idx="0">
              <a:schemeClr val="accent1"/>
            </a:effectRef>
            <a:fontRef idx="minor">
              <a:schemeClr val="tx1"/>
            </a:fontRef>
          </p:style>
        </p:cxnSp>
        <p:sp>
          <p:nvSpPr>
            <p:cNvPr id="63" name="Tekstvak 62">
              <a:extLst>
                <a:ext uri="{FF2B5EF4-FFF2-40B4-BE49-F238E27FC236}">
                  <a16:creationId xmlns:a16="http://schemas.microsoft.com/office/drawing/2014/main" id="{FA085D03-A7DE-BFE9-57FA-5166946FC58D}"/>
                </a:ext>
              </a:extLst>
            </p:cNvPr>
            <p:cNvSpPr txBox="1"/>
            <p:nvPr/>
          </p:nvSpPr>
          <p:spPr>
            <a:xfrm>
              <a:off x="4222889" y="5616435"/>
              <a:ext cx="1458929" cy="653144"/>
            </a:xfrm>
            <a:prstGeom prst="rect">
              <a:avLst/>
            </a:prstGeom>
            <a:noFill/>
            <a:ln>
              <a:noFill/>
            </a:ln>
          </p:spPr>
          <p:txBody>
            <a:bodyPr wrap="square" rtlCol="0">
              <a:spAutoFit/>
            </a:bodyPr>
            <a:lstStyle>
              <a:defPPr>
                <a:defRPr lang="en-US"/>
              </a:defPPr>
              <a:lvl1pPr algn="ctr">
                <a:defRPr sz="1400"/>
              </a:lvl1pPr>
            </a:lstStyle>
            <a:p>
              <a:r>
                <a:rPr lang="nl-NL" sz="1500" dirty="0"/>
                <a:t>Information Exchange</a:t>
              </a:r>
            </a:p>
          </p:txBody>
        </p:sp>
        <p:sp>
          <p:nvSpPr>
            <p:cNvPr id="65" name="Tekstvak 64">
              <a:extLst>
                <a:ext uri="{FF2B5EF4-FFF2-40B4-BE49-F238E27FC236}">
                  <a16:creationId xmlns:a16="http://schemas.microsoft.com/office/drawing/2014/main" id="{8239ED63-708D-2B74-0899-179C3F073865}"/>
                </a:ext>
              </a:extLst>
            </p:cNvPr>
            <p:cNvSpPr txBox="1"/>
            <p:nvPr/>
          </p:nvSpPr>
          <p:spPr>
            <a:xfrm>
              <a:off x="5905544" y="3562670"/>
              <a:ext cx="1458929" cy="653144"/>
            </a:xfrm>
            <a:prstGeom prst="rect">
              <a:avLst/>
            </a:prstGeom>
            <a:noFill/>
            <a:ln>
              <a:noFill/>
            </a:ln>
          </p:spPr>
          <p:txBody>
            <a:bodyPr wrap="square" rtlCol="0">
              <a:spAutoFit/>
            </a:bodyPr>
            <a:lstStyle>
              <a:defPPr>
                <a:defRPr lang="en-US"/>
              </a:defPPr>
              <a:lvl1pPr algn="ctr">
                <a:defRPr sz="1400"/>
              </a:lvl1pPr>
            </a:lstStyle>
            <a:p>
              <a:r>
                <a:rPr lang="nl-NL" sz="1500" dirty="0"/>
                <a:t>Review </a:t>
              </a:r>
              <a:br>
                <a:rPr lang="nl-NL" sz="1500" dirty="0"/>
              </a:br>
              <a:r>
                <a:rPr lang="nl-NL" sz="1500" dirty="0"/>
                <a:t>Return</a:t>
              </a:r>
            </a:p>
          </p:txBody>
        </p:sp>
        <p:sp>
          <p:nvSpPr>
            <p:cNvPr id="71" name="Tekstvak 62">
              <a:extLst>
                <a:ext uri="{FF2B5EF4-FFF2-40B4-BE49-F238E27FC236}">
                  <a16:creationId xmlns:a16="http://schemas.microsoft.com/office/drawing/2014/main" id="{32F4B905-4A5D-46E5-AE5A-707689618FD1}"/>
                </a:ext>
              </a:extLst>
            </p:cNvPr>
            <p:cNvSpPr txBox="1"/>
            <p:nvPr/>
          </p:nvSpPr>
          <p:spPr>
            <a:xfrm>
              <a:off x="9317278" y="3562670"/>
              <a:ext cx="1458929" cy="653144"/>
            </a:xfrm>
            <a:prstGeom prst="rect">
              <a:avLst/>
            </a:prstGeom>
            <a:noFill/>
            <a:ln>
              <a:noFill/>
            </a:ln>
          </p:spPr>
          <p:txBody>
            <a:bodyPr wrap="square" rtlCol="0">
              <a:spAutoFit/>
            </a:bodyPr>
            <a:lstStyle/>
            <a:p>
              <a:pPr algn="ctr"/>
              <a:r>
                <a:rPr lang="nl-NL" sz="1500" dirty="0"/>
                <a:t>Discuss Assessment</a:t>
              </a:r>
            </a:p>
          </p:txBody>
        </p:sp>
        <p:cxnSp>
          <p:nvCxnSpPr>
            <p:cNvPr id="66" name="Straight Connector 63">
              <a:extLst>
                <a:ext uri="{FF2B5EF4-FFF2-40B4-BE49-F238E27FC236}">
                  <a16:creationId xmlns:a16="http://schemas.microsoft.com/office/drawing/2014/main" id="{2F9C200D-3F06-1A58-A960-DDB5764DC3BE}"/>
                </a:ext>
              </a:extLst>
            </p:cNvPr>
            <p:cNvCxnSpPr>
              <a:cxnSpLocks/>
            </p:cNvCxnSpPr>
            <p:nvPr/>
          </p:nvCxnSpPr>
          <p:spPr>
            <a:xfrm>
              <a:off x="3257278" y="4128159"/>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67" name="Straight Connector 63">
              <a:extLst>
                <a:ext uri="{FF2B5EF4-FFF2-40B4-BE49-F238E27FC236}">
                  <a16:creationId xmlns:a16="http://schemas.microsoft.com/office/drawing/2014/main" id="{37D0190C-3615-FA35-C429-ECA1CF797AA8}"/>
                </a:ext>
              </a:extLst>
            </p:cNvPr>
            <p:cNvCxnSpPr>
              <a:cxnSpLocks/>
            </p:cNvCxnSpPr>
            <p:nvPr/>
          </p:nvCxnSpPr>
          <p:spPr>
            <a:xfrm flipH="1">
              <a:off x="4952354" y="5276100"/>
              <a:ext cx="2"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73" name="Straight Connector 63">
              <a:extLst>
                <a:ext uri="{FF2B5EF4-FFF2-40B4-BE49-F238E27FC236}">
                  <a16:creationId xmlns:a16="http://schemas.microsoft.com/office/drawing/2014/main" id="{3A4B8F98-1D7B-7B44-D745-7F0A6951AD6F}"/>
                </a:ext>
              </a:extLst>
            </p:cNvPr>
            <p:cNvCxnSpPr>
              <a:cxnSpLocks/>
            </p:cNvCxnSpPr>
            <p:nvPr/>
          </p:nvCxnSpPr>
          <p:spPr>
            <a:xfrm>
              <a:off x="8348195" y="5276100"/>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74" name="Straight Connector 63">
              <a:extLst>
                <a:ext uri="{FF2B5EF4-FFF2-40B4-BE49-F238E27FC236}">
                  <a16:creationId xmlns:a16="http://schemas.microsoft.com/office/drawing/2014/main" id="{03482282-92E3-5DC3-D684-4A4E040BBD1D}"/>
                </a:ext>
              </a:extLst>
            </p:cNvPr>
            <p:cNvCxnSpPr>
              <a:cxnSpLocks/>
            </p:cNvCxnSpPr>
            <p:nvPr/>
          </p:nvCxnSpPr>
          <p:spPr>
            <a:xfrm>
              <a:off x="10046743" y="4128159"/>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75" name="Straight Connector 63">
              <a:extLst>
                <a:ext uri="{FF2B5EF4-FFF2-40B4-BE49-F238E27FC236}">
                  <a16:creationId xmlns:a16="http://schemas.microsoft.com/office/drawing/2014/main" id="{879D1036-EB78-F664-A498-2E0846E6A93D}"/>
                </a:ext>
              </a:extLst>
            </p:cNvPr>
            <p:cNvCxnSpPr>
              <a:cxnSpLocks/>
            </p:cNvCxnSpPr>
            <p:nvPr/>
          </p:nvCxnSpPr>
          <p:spPr>
            <a:xfrm>
              <a:off x="6635009" y="4128159"/>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sp>
          <p:nvSpPr>
            <p:cNvPr id="70" name="Tekstvak 62">
              <a:extLst>
                <a:ext uri="{FF2B5EF4-FFF2-40B4-BE49-F238E27FC236}">
                  <a16:creationId xmlns:a16="http://schemas.microsoft.com/office/drawing/2014/main" id="{088E5AAA-04B9-2420-CE09-181D54EF1895}"/>
                </a:ext>
              </a:extLst>
            </p:cNvPr>
            <p:cNvSpPr txBox="1"/>
            <p:nvPr/>
          </p:nvSpPr>
          <p:spPr>
            <a:xfrm>
              <a:off x="7613048" y="5616435"/>
              <a:ext cx="1458929" cy="653144"/>
            </a:xfrm>
            <a:prstGeom prst="rect">
              <a:avLst/>
            </a:prstGeom>
            <a:noFill/>
            <a:ln>
              <a:noFill/>
            </a:ln>
          </p:spPr>
          <p:txBody>
            <a:bodyPr wrap="square" rtlCol="0">
              <a:spAutoFit/>
            </a:bodyPr>
            <a:lstStyle>
              <a:defPPr>
                <a:defRPr lang="en-US"/>
              </a:defPPr>
              <a:lvl1pPr algn="ctr">
                <a:defRPr sz="1400"/>
              </a:lvl1pPr>
            </a:lstStyle>
            <a:p>
              <a:r>
                <a:rPr lang="nl-NL" sz="1500" dirty="0"/>
                <a:t>Submit Declaration</a:t>
              </a:r>
            </a:p>
          </p:txBody>
        </p:sp>
      </p:grpSp>
      <p:sp>
        <p:nvSpPr>
          <p:cNvPr id="77" name="Title 2">
            <a:extLst>
              <a:ext uri="{FF2B5EF4-FFF2-40B4-BE49-F238E27FC236}">
                <a16:creationId xmlns:a16="http://schemas.microsoft.com/office/drawing/2014/main" id="{8F20BCA3-AD8A-8F8C-16DF-6C470BE9AFD4}"/>
              </a:ext>
            </a:extLst>
          </p:cNvPr>
          <p:cNvSpPr txBox="1">
            <a:spLocks/>
          </p:cNvSpPr>
          <p:nvPr/>
        </p:nvSpPr>
        <p:spPr>
          <a:xfrm>
            <a:off x="1624779" y="3104983"/>
            <a:ext cx="6987140" cy="611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kern="1200">
                <a:solidFill>
                  <a:srgbClr val="C00000"/>
                </a:solidFill>
                <a:latin typeface="+mj-lt"/>
                <a:ea typeface="+mj-ea"/>
                <a:cs typeface="+mj-cs"/>
              </a:defRPr>
            </a:lvl1pPr>
          </a:lstStyle>
          <a:p>
            <a:pPr algn="ctr"/>
            <a:r>
              <a:rPr lang="en-US" sz="2400" dirty="0">
                <a:solidFill>
                  <a:srgbClr val="1E4861"/>
                </a:solidFill>
              </a:rPr>
              <a:t>Our Process</a:t>
            </a:r>
            <a:br>
              <a:rPr lang="en-US" sz="2400" dirty="0">
                <a:solidFill>
                  <a:srgbClr val="1E4861"/>
                </a:solidFill>
              </a:rPr>
            </a:br>
            <a:r>
              <a:rPr lang="en-US" sz="1500" b="0" dirty="0">
                <a:solidFill>
                  <a:srgbClr val="903111"/>
                </a:solidFill>
              </a:rPr>
              <a:t>Straightforward and simple</a:t>
            </a:r>
          </a:p>
        </p:txBody>
      </p:sp>
    </p:spTree>
    <p:extLst>
      <p:ext uri="{BB962C8B-B14F-4D97-AF65-F5344CB8AC3E}">
        <p14:creationId xmlns:p14="http://schemas.microsoft.com/office/powerpoint/2010/main" val="796882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E5FE2DDC-0EF7-C122-095B-E7B4EA6E778A}"/>
              </a:ext>
            </a:extLst>
          </p:cNvPr>
          <p:cNvSpPr/>
          <p:nvPr/>
        </p:nvSpPr>
        <p:spPr>
          <a:xfrm>
            <a:off x="745987" y="1084825"/>
            <a:ext cx="2518558" cy="4845458"/>
          </a:xfrm>
          <a:custGeom>
            <a:avLst/>
            <a:gdLst>
              <a:gd name="connsiteX0" fmla="*/ 0 w 2518558"/>
              <a:gd name="connsiteY0" fmla="*/ 419768 h 5512684"/>
              <a:gd name="connsiteX1" fmla="*/ 419768 w 2518558"/>
              <a:gd name="connsiteY1" fmla="*/ 0 h 5512684"/>
              <a:gd name="connsiteX2" fmla="*/ 2098790 w 2518558"/>
              <a:gd name="connsiteY2" fmla="*/ 0 h 5512684"/>
              <a:gd name="connsiteX3" fmla="*/ 2518558 w 2518558"/>
              <a:gd name="connsiteY3" fmla="*/ 419768 h 5512684"/>
              <a:gd name="connsiteX4" fmla="*/ 2518558 w 2518558"/>
              <a:gd name="connsiteY4" fmla="*/ 5092916 h 5512684"/>
              <a:gd name="connsiteX5" fmla="*/ 2098790 w 2518558"/>
              <a:gd name="connsiteY5" fmla="*/ 5512684 h 5512684"/>
              <a:gd name="connsiteX6" fmla="*/ 419768 w 2518558"/>
              <a:gd name="connsiteY6" fmla="*/ 5512684 h 5512684"/>
              <a:gd name="connsiteX7" fmla="*/ 0 w 2518558"/>
              <a:gd name="connsiteY7" fmla="*/ 5092916 h 5512684"/>
              <a:gd name="connsiteX8" fmla="*/ 0 w 2518558"/>
              <a:gd name="connsiteY8" fmla="*/ 419768 h 5512684"/>
              <a:gd name="connsiteX0" fmla="*/ 0 w 2518558"/>
              <a:gd name="connsiteY0" fmla="*/ 419768 h 5512684"/>
              <a:gd name="connsiteX1" fmla="*/ 419768 w 2518558"/>
              <a:gd name="connsiteY1" fmla="*/ 0 h 5512684"/>
              <a:gd name="connsiteX2" fmla="*/ 2108027 w 2518558"/>
              <a:gd name="connsiteY2" fmla="*/ 0 h 5512684"/>
              <a:gd name="connsiteX3" fmla="*/ 2518558 w 2518558"/>
              <a:gd name="connsiteY3" fmla="*/ 419768 h 5512684"/>
              <a:gd name="connsiteX4" fmla="*/ 2518558 w 2518558"/>
              <a:gd name="connsiteY4" fmla="*/ 5092916 h 5512684"/>
              <a:gd name="connsiteX5" fmla="*/ 2098790 w 2518558"/>
              <a:gd name="connsiteY5" fmla="*/ 5512684 h 5512684"/>
              <a:gd name="connsiteX6" fmla="*/ 419768 w 2518558"/>
              <a:gd name="connsiteY6" fmla="*/ 5512684 h 5512684"/>
              <a:gd name="connsiteX7" fmla="*/ 0 w 2518558"/>
              <a:gd name="connsiteY7" fmla="*/ 5092916 h 5512684"/>
              <a:gd name="connsiteX8" fmla="*/ 0 w 2518558"/>
              <a:gd name="connsiteY8" fmla="*/ 419768 h 5512684"/>
              <a:gd name="connsiteX0" fmla="*/ 0 w 2518558"/>
              <a:gd name="connsiteY0" fmla="*/ 419768 h 5512684"/>
              <a:gd name="connsiteX1" fmla="*/ 419768 w 2518558"/>
              <a:gd name="connsiteY1" fmla="*/ 0 h 5512684"/>
              <a:gd name="connsiteX2" fmla="*/ 2108027 w 2518558"/>
              <a:gd name="connsiteY2" fmla="*/ 0 h 5512684"/>
              <a:gd name="connsiteX3" fmla="*/ 2518558 w 2518558"/>
              <a:gd name="connsiteY3" fmla="*/ 419768 h 5512684"/>
              <a:gd name="connsiteX4" fmla="*/ 2518558 w 2518558"/>
              <a:gd name="connsiteY4" fmla="*/ 5092916 h 5512684"/>
              <a:gd name="connsiteX5" fmla="*/ 2098790 w 2518558"/>
              <a:gd name="connsiteY5" fmla="*/ 5512684 h 5512684"/>
              <a:gd name="connsiteX6" fmla="*/ 419768 w 2518558"/>
              <a:gd name="connsiteY6" fmla="*/ 5512684 h 5512684"/>
              <a:gd name="connsiteX7" fmla="*/ 0 w 2518558"/>
              <a:gd name="connsiteY7" fmla="*/ 5092916 h 5512684"/>
              <a:gd name="connsiteX8" fmla="*/ 0 w 2518558"/>
              <a:gd name="connsiteY8" fmla="*/ 419768 h 551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558" h="5512684">
                <a:moveTo>
                  <a:pt x="0" y="419768"/>
                </a:moveTo>
                <a:cubicBezTo>
                  <a:pt x="0" y="187937"/>
                  <a:pt x="187937" y="0"/>
                  <a:pt x="419768" y="0"/>
                </a:cubicBezTo>
                <a:lnTo>
                  <a:pt x="2108027" y="0"/>
                </a:lnTo>
                <a:cubicBezTo>
                  <a:pt x="2339858" y="0"/>
                  <a:pt x="2518558" y="187937"/>
                  <a:pt x="2518558" y="419768"/>
                </a:cubicBezTo>
                <a:lnTo>
                  <a:pt x="2518558" y="5092916"/>
                </a:lnTo>
                <a:cubicBezTo>
                  <a:pt x="2518558" y="5324747"/>
                  <a:pt x="2330621" y="5512684"/>
                  <a:pt x="2098790" y="5512684"/>
                </a:cubicBezTo>
                <a:lnTo>
                  <a:pt x="419768" y="5512684"/>
                </a:lnTo>
                <a:cubicBezTo>
                  <a:pt x="187937" y="5512684"/>
                  <a:pt x="0" y="5324747"/>
                  <a:pt x="0" y="5092916"/>
                </a:cubicBezTo>
                <a:lnTo>
                  <a:pt x="0" y="419768"/>
                </a:lnTo>
                <a:close/>
              </a:path>
            </a:pathLst>
          </a:custGeom>
          <a:solidFill>
            <a:srgbClr val="1E4861"/>
          </a:solidFill>
          <a:ln w="28575">
            <a:solidFill>
              <a:srgbClr val="B4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0B366D8-8975-BB71-BD5F-954F02578636}"/>
              </a:ext>
            </a:extLst>
          </p:cNvPr>
          <p:cNvSpPr txBox="1"/>
          <p:nvPr/>
        </p:nvSpPr>
        <p:spPr>
          <a:xfrm>
            <a:off x="743437" y="1268597"/>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Basic </a:t>
            </a:r>
            <a:br>
              <a:rPr lang="en-US" sz="2200" dirty="0">
                <a:cs typeface="Calibri"/>
              </a:rPr>
            </a:br>
            <a:r>
              <a:rPr lang="en-US" sz="2200" dirty="0">
                <a:solidFill>
                  <a:schemeClr val="bg1"/>
                </a:solidFill>
                <a:cs typeface="Calibri"/>
              </a:rPr>
              <a:t>Package</a:t>
            </a:r>
          </a:p>
        </p:txBody>
      </p:sp>
      <p:sp>
        <p:nvSpPr>
          <p:cNvPr id="23" name="TextBox 22">
            <a:extLst>
              <a:ext uri="{FF2B5EF4-FFF2-40B4-BE49-F238E27FC236}">
                <a16:creationId xmlns:a16="http://schemas.microsoft.com/office/drawing/2014/main" id="{9DD1CA6F-43AC-F460-86E2-ECDC0651E0C7}"/>
              </a:ext>
            </a:extLst>
          </p:cNvPr>
          <p:cNvSpPr txBox="1"/>
          <p:nvPr/>
        </p:nvSpPr>
        <p:spPr>
          <a:xfrm>
            <a:off x="852259" y="2018999"/>
            <a:ext cx="2370047" cy="7848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chemeClr val="bg1"/>
                </a:solidFill>
                <a:latin typeface="Calibri Light"/>
                <a:ea typeface="Verdana"/>
                <a:cs typeface="Calibri"/>
              </a:rPr>
              <a:t>Your tax return, </a:t>
            </a:r>
            <a:r>
              <a:rPr lang="en-US" sz="1200" b="1" u="sng" dirty="0">
                <a:solidFill>
                  <a:schemeClr val="bg1"/>
                </a:solidFill>
                <a:latin typeface="Calibri Light"/>
                <a:ea typeface="Verdana"/>
                <a:cs typeface="Calibri"/>
              </a:rPr>
              <a:t>incl. partner</a:t>
            </a:r>
            <a:r>
              <a:rPr lang="en-US" sz="1200" b="1" dirty="0">
                <a:solidFill>
                  <a:schemeClr val="bg1"/>
                </a:solidFill>
                <a:latin typeface="Calibri Light"/>
                <a:ea typeface="Verdana"/>
                <a:cs typeface="Calibri"/>
              </a:rPr>
              <a:t>:</a:t>
            </a:r>
            <a:endParaRPr lang="en-US" sz="12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Resident of the Netherlands</a:t>
            </a:r>
            <a:endParaRPr lang="en-US" sz="11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Holder of a valid 30% ruling</a:t>
            </a:r>
            <a:endParaRPr lang="en-US" sz="11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Income from Dutch employment</a:t>
            </a:r>
            <a:endParaRPr lang="en-US" sz="1200" b="1" dirty="0">
              <a:solidFill>
                <a:schemeClr val="bg1"/>
              </a:solidFill>
              <a:latin typeface="Calibri Light"/>
              <a:ea typeface="Verdana"/>
              <a:cs typeface="Calibri"/>
            </a:endParaRPr>
          </a:p>
        </p:txBody>
      </p:sp>
      <p:sp>
        <p:nvSpPr>
          <p:cNvPr id="24" name="Rectangle: Rounded Corners 23">
            <a:extLst>
              <a:ext uri="{FF2B5EF4-FFF2-40B4-BE49-F238E27FC236}">
                <a16:creationId xmlns:a16="http://schemas.microsoft.com/office/drawing/2014/main" id="{1E522E30-2E8B-0C0A-EC67-EAF76A77B8AC}"/>
              </a:ext>
            </a:extLst>
          </p:cNvPr>
          <p:cNvSpPr/>
          <p:nvPr/>
        </p:nvSpPr>
        <p:spPr>
          <a:xfrm>
            <a:off x="3498676" y="1075950"/>
            <a:ext cx="2518558" cy="4854333"/>
          </a:xfrm>
          <a:prstGeom prst="roundRect">
            <a:avLst/>
          </a:prstGeom>
          <a:solidFill>
            <a:srgbClr val="1E4861"/>
          </a:solidFill>
          <a:ln w="28575">
            <a:solidFill>
              <a:srgbClr val="B4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BBDA669E-F5A9-0864-6A05-0199BFFCDF24}"/>
              </a:ext>
            </a:extLst>
          </p:cNvPr>
          <p:cNvSpPr txBox="1"/>
          <p:nvPr/>
        </p:nvSpPr>
        <p:spPr>
          <a:xfrm>
            <a:off x="3546653" y="1259722"/>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Standard</a:t>
            </a:r>
            <a:br>
              <a:rPr lang="en-US" sz="2200" dirty="0">
                <a:cs typeface="Calibri"/>
              </a:rPr>
            </a:br>
            <a:r>
              <a:rPr lang="en-US" sz="2200" dirty="0">
                <a:solidFill>
                  <a:schemeClr val="bg1"/>
                </a:solidFill>
                <a:cs typeface="Calibri"/>
              </a:rPr>
              <a:t>Package</a:t>
            </a:r>
            <a:endParaRPr lang="en-US" dirty="0">
              <a:solidFill>
                <a:schemeClr val="bg1"/>
              </a:solidFill>
            </a:endParaRPr>
          </a:p>
        </p:txBody>
      </p:sp>
      <p:sp>
        <p:nvSpPr>
          <p:cNvPr id="27" name="TextBox 26">
            <a:extLst>
              <a:ext uri="{FF2B5EF4-FFF2-40B4-BE49-F238E27FC236}">
                <a16:creationId xmlns:a16="http://schemas.microsoft.com/office/drawing/2014/main" id="{4B66BDD8-0C25-9596-1462-1F60FC7BDCAB}"/>
              </a:ext>
            </a:extLst>
          </p:cNvPr>
          <p:cNvSpPr txBox="1"/>
          <p:nvPr/>
        </p:nvSpPr>
        <p:spPr>
          <a:xfrm>
            <a:off x="3601067" y="2017215"/>
            <a:ext cx="2494933"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chemeClr val="bg1"/>
                </a:solidFill>
                <a:latin typeface="Calibri Light"/>
                <a:ea typeface="Verdana"/>
                <a:cs typeface="Calibri"/>
              </a:rPr>
              <a:t>Your tax return, </a:t>
            </a:r>
            <a:r>
              <a:rPr lang="en-US" sz="1200" b="1" u="sng" dirty="0">
                <a:solidFill>
                  <a:schemeClr val="bg1"/>
                </a:solidFill>
                <a:latin typeface="Calibri Light"/>
                <a:ea typeface="Verdana"/>
                <a:cs typeface="Calibri"/>
              </a:rPr>
              <a:t>incl. partner</a:t>
            </a:r>
            <a:r>
              <a:rPr lang="en-US" sz="1200" b="1" dirty="0">
                <a:solidFill>
                  <a:schemeClr val="bg1"/>
                </a:solidFill>
                <a:latin typeface="Calibri Light"/>
                <a:ea typeface="Verdana"/>
                <a:cs typeface="Calibri"/>
              </a:rPr>
              <a:t>:</a:t>
            </a:r>
            <a:endParaRPr lang="en-US" sz="12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Resident of the Netherlands</a:t>
            </a:r>
            <a:endParaRPr lang="en-US" sz="11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Holder of valid 30% ruling</a:t>
            </a:r>
            <a:endParaRPr lang="en-US" sz="11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Income from Dutch employment</a:t>
            </a:r>
          </a:p>
          <a:p>
            <a:pPr marL="171450" indent="-171450">
              <a:buFont typeface="Arial"/>
              <a:buChar char="•"/>
            </a:pPr>
            <a:r>
              <a:rPr lang="en-US" sz="1100" i="1" dirty="0">
                <a:solidFill>
                  <a:schemeClr val="bg1"/>
                </a:solidFill>
                <a:latin typeface="Calibri Light"/>
                <a:ea typeface="Verdana"/>
                <a:cs typeface="Calibri"/>
              </a:rPr>
              <a:t>Owner of Dutch house (no sale)</a:t>
            </a:r>
            <a:endParaRPr lang="en-US" sz="1100" i="1" dirty="0">
              <a:solidFill>
                <a:schemeClr val="bg1"/>
              </a:solidFill>
              <a:latin typeface="Calibri"/>
              <a:ea typeface="Verdana"/>
              <a:cs typeface="Calibri"/>
            </a:endParaRPr>
          </a:p>
        </p:txBody>
      </p:sp>
      <p:sp>
        <p:nvSpPr>
          <p:cNvPr id="28" name="Rectangle: Rounded Corners 27">
            <a:extLst>
              <a:ext uri="{FF2B5EF4-FFF2-40B4-BE49-F238E27FC236}">
                <a16:creationId xmlns:a16="http://schemas.microsoft.com/office/drawing/2014/main" id="{2526BA97-C00D-341F-B4CE-1DDA2D3D91A9}"/>
              </a:ext>
            </a:extLst>
          </p:cNvPr>
          <p:cNvSpPr/>
          <p:nvPr/>
        </p:nvSpPr>
        <p:spPr>
          <a:xfrm>
            <a:off x="6257398" y="1113287"/>
            <a:ext cx="2518558" cy="4816996"/>
          </a:xfrm>
          <a:prstGeom prst="roundRect">
            <a:avLst/>
          </a:prstGeom>
          <a:solidFill>
            <a:srgbClr val="1E4861"/>
          </a:solidFill>
          <a:ln w="28575">
            <a:solidFill>
              <a:srgbClr val="B4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F5ECB6B-8E28-CC88-5789-84F245D9591D}"/>
              </a:ext>
            </a:extLst>
          </p:cNvPr>
          <p:cNvSpPr txBox="1"/>
          <p:nvPr/>
        </p:nvSpPr>
        <p:spPr>
          <a:xfrm>
            <a:off x="6338584" y="1302295"/>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Migration</a:t>
            </a:r>
            <a:br>
              <a:rPr lang="en-US" sz="2200" dirty="0">
                <a:cs typeface="Calibri"/>
              </a:rPr>
            </a:br>
            <a:r>
              <a:rPr lang="en-US" sz="2200" dirty="0">
                <a:solidFill>
                  <a:schemeClr val="bg1"/>
                </a:solidFill>
                <a:cs typeface="Calibri"/>
              </a:rPr>
              <a:t>Package</a:t>
            </a:r>
            <a:endParaRPr lang="en-US" dirty="0">
              <a:solidFill>
                <a:schemeClr val="bg1"/>
              </a:solidFill>
            </a:endParaRPr>
          </a:p>
        </p:txBody>
      </p:sp>
      <p:sp>
        <p:nvSpPr>
          <p:cNvPr id="30" name="TextBox 29">
            <a:extLst>
              <a:ext uri="{FF2B5EF4-FFF2-40B4-BE49-F238E27FC236}">
                <a16:creationId xmlns:a16="http://schemas.microsoft.com/office/drawing/2014/main" id="{4BA467D8-69E2-CF93-6604-631EC0A3A968}"/>
              </a:ext>
            </a:extLst>
          </p:cNvPr>
          <p:cNvSpPr txBox="1"/>
          <p:nvPr/>
        </p:nvSpPr>
        <p:spPr>
          <a:xfrm>
            <a:off x="6338584" y="2038038"/>
            <a:ext cx="2494933" cy="11233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1" dirty="0">
                <a:solidFill>
                  <a:schemeClr val="bg1"/>
                </a:solidFill>
                <a:latin typeface="Calibri Light"/>
                <a:ea typeface="Verdana"/>
                <a:cs typeface="Calibri"/>
              </a:rPr>
              <a:t>Your tax return, </a:t>
            </a:r>
            <a:r>
              <a:rPr lang="en-US" sz="1200" b="1" u="sng" dirty="0">
                <a:solidFill>
                  <a:schemeClr val="bg1"/>
                </a:solidFill>
                <a:latin typeface="Calibri Light"/>
                <a:ea typeface="Verdana"/>
                <a:cs typeface="Calibri"/>
              </a:rPr>
              <a:t>incl. partner</a:t>
            </a:r>
            <a:r>
              <a:rPr lang="en-US" sz="1200" b="1" dirty="0">
                <a:solidFill>
                  <a:schemeClr val="bg1"/>
                </a:solidFill>
                <a:latin typeface="Calibri Light"/>
                <a:ea typeface="Verdana"/>
                <a:cs typeface="Calibri"/>
              </a:rPr>
              <a:t>:</a:t>
            </a:r>
            <a:endParaRPr lang="en-US" sz="12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Resident of the Netherlands, for a part of the year;</a:t>
            </a:r>
            <a:endParaRPr lang="en-US" sz="11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Holder of valid 30% ruling;</a:t>
            </a:r>
            <a:endParaRPr lang="en-US" sz="1100" i="1" dirty="0">
              <a:solidFill>
                <a:schemeClr val="bg1"/>
              </a:solidFill>
              <a:latin typeface="Calibri"/>
              <a:ea typeface="Verdana"/>
              <a:cs typeface="Calibri"/>
            </a:endParaRPr>
          </a:p>
          <a:p>
            <a:pPr marL="171450" indent="-171450">
              <a:buFont typeface="Arial"/>
              <a:buChar char="•"/>
            </a:pPr>
            <a:r>
              <a:rPr lang="en-US" sz="1100" i="1" dirty="0">
                <a:solidFill>
                  <a:schemeClr val="bg1"/>
                </a:solidFill>
                <a:latin typeface="Calibri Light"/>
                <a:ea typeface="Verdana"/>
                <a:cs typeface="Calibri"/>
              </a:rPr>
              <a:t>Income from Dutch employment</a:t>
            </a:r>
          </a:p>
          <a:p>
            <a:pPr marL="171450" indent="-171450">
              <a:buFont typeface="Arial"/>
              <a:buChar char="•"/>
            </a:pPr>
            <a:r>
              <a:rPr lang="en-US" sz="1100" i="1" dirty="0">
                <a:solidFill>
                  <a:schemeClr val="bg1"/>
                </a:solidFill>
                <a:latin typeface="Calibri Light"/>
                <a:ea typeface="Verdana"/>
                <a:cs typeface="Calibri"/>
              </a:rPr>
              <a:t>Owner of Dutch house (no sale)</a:t>
            </a:r>
          </a:p>
        </p:txBody>
      </p:sp>
      <p:sp>
        <p:nvSpPr>
          <p:cNvPr id="33" name="TextBox 32">
            <a:extLst>
              <a:ext uri="{FF2B5EF4-FFF2-40B4-BE49-F238E27FC236}">
                <a16:creationId xmlns:a16="http://schemas.microsoft.com/office/drawing/2014/main" id="{A3EAEFB1-950F-2C64-AF67-B23E46665688}"/>
              </a:ext>
            </a:extLst>
          </p:cNvPr>
          <p:cNvSpPr txBox="1"/>
          <p:nvPr/>
        </p:nvSpPr>
        <p:spPr>
          <a:xfrm>
            <a:off x="1022041" y="4402384"/>
            <a:ext cx="1966450" cy="6617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F0EDE8"/>
                </a:solidFill>
                <a:cs typeface="Calibri"/>
              </a:rPr>
              <a:t>Price: </a:t>
            </a:r>
            <a:r>
              <a:rPr lang="en-US" sz="2800" b="1" dirty="0">
                <a:solidFill>
                  <a:srgbClr val="F0EDE8"/>
                </a:solidFill>
                <a:ea typeface="+mn-lt"/>
                <a:cs typeface="+mn-lt"/>
              </a:rPr>
              <a:t>€ 435</a:t>
            </a:r>
            <a:br>
              <a:rPr lang="en-US" sz="2800" b="1" dirty="0">
                <a:solidFill>
                  <a:srgbClr val="F0EDE8"/>
                </a:solidFill>
                <a:cs typeface="Calibri"/>
              </a:rPr>
            </a:br>
            <a:r>
              <a:rPr lang="en-US" sz="900" b="1" dirty="0">
                <a:solidFill>
                  <a:srgbClr val="F0EDE8"/>
                </a:solidFill>
                <a:cs typeface="Calibri"/>
              </a:rPr>
              <a:t>* Provided no complexities</a:t>
            </a:r>
          </a:p>
        </p:txBody>
      </p:sp>
      <p:sp>
        <p:nvSpPr>
          <p:cNvPr id="34" name="TextBox 33">
            <a:extLst>
              <a:ext uri="{FF2B5EF4-FFF2-40B4-BE49-F238E27FC236}">
                <a16:creationId xmlns:a16="http://schemas.microsoft.com/office/drawing/2014/main" id="{AB59BF16-D938-9F99-EC3C-FFB56B5B34D1}"/>
              </a:ext>
            </a:extLst>
          </p:cNvPr>
          <p:cNvSpPr txBox="1"/>
          <p:nvPr/>
        </p:nvSpPr>
        <p:spPr>
          <a:xfrm>
            <a:off x="3545095" y="4402384"/>
            <a:ext cx="2352525" cy="10926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F0EDE8"/>
                </a:solidFill>
                <a:cs typeface="Calibri"/>
              </a:rPr>
              <a:t>Price: € 475</a:t>
            </a:r>
          </a:p>
          <a:p>
            <a:pPr algn="ctr"/>
            <a:r>
              <a:rPr lang="en-US" sz="2800" b="1" dirty="0">
                <a:solidFill>
                  <a:srgbClr val="F0EDE8"/>
                </a:solidFill>
                <a:cs typeface="Calibri"/>
              </a:rPr>
              <a:t>Extra: </a:t>
            </a:r>
            <a:r>
              <a:rPr lang="en-US" sz="2800" b="1" dirty="0">
                <a:solidFill>
                  <a:srgbClr val="F0EDE8"/>
                </a:solidFill>
                <a:ea typeface="+mn-lt"/>
                <a:cs typeface="+mn-lt"/>
              </a:rPr>
              <a:t>€ 125</a:t>
            </a:r>
            <a:br>
              <a:rPr lang="en-US" sz="2800" b="1" dirty="0">
                <a:solidFill>
                  <a:srgbClr val="F0EDE8"/>
                </a:solidFill>
                <a:cs typeface="Calibri"/>
              </a:rPr>
            </a:br>
            <a:r>
              <a:rPr lang="en-US" sz="900" b="1" dirty="0">
                <a:solidFill>
                  <a:srgbClr val="F0EDE8"/>
                </a:solidFill>
                <a:cs typeface="Calibri"/>
              </a:rPr>
              <a:t>* Provided no complexities</a:t>
            </a:r>
          </a:p>
        </p:txBody>
      </p:sp>
      <p:sp>
        <p:nvSpPr>
          <p:cNvPr id="35" name="TextBox 34">
            <a:extLst>
              <a:ext uri="{FF2B5EF4-FFF2-40B4-BE49-F238E27FC236}">
                <a16:creationId xmlns:a16="http://schemas.microsoft.com/office/drawing/2014/main" id="{F41C145C-25EC-5A7C-18C1-9EFF959CF7ED}"/>
              </a:ext>
            </a:extLst>
          </p:cNvPr>
          <p:cNvSpPr txBox="1"/>
          <p:nvPr/>
        </p:nvSpPr>
        <p:spPr>
          <a:xfrm>
            <a:off x="6539596" y="4416606"/>
            <a:ext cx="1954160" cy="10926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solidFill>
                  <a:srgbClr val="F0EDE8"/>
                </a:solidFill>
                <a:cs typeface="Calibri"/>
              </a:rPr>
              <a:t>Price: </a:t>
            </a:r>
            <a:r>
              <a:rPr lang="en-US" sz="2800" b="1" dirty="0">
                <a:solidFill>
                  <a:srgbClr val="F0EDE8"/>
                </a:solidFill>
                <a:ea typeface="+mn-lt"/>
                <a:cs typeface="+mn-lt"/>
              </a:rPr>
              <a:t>€ 475</a:t>
            </a:r>
          </a:p>
          <a:p>
            <a:r>
              <a:rPr lang="en-US" sz="2800" b="1" dirty="0">
                <a:solidFill>
                  <a:srgbClr val="F0EDE8"/>
                </a:solidFill>
                <a:ea typeface="+mn-lt"/>
                <a:cs typeface="+mn-lt"/>
              </a:rPr>
              <a:t>Extra: € 125</a:t>
            </a:r>
            <a:endParaRPr lang="en-US" sz="2800" b="1" dirty="0">
              <a:solidFill>
                <a:srgbClr val="F0EDE8"/>
              </a:solidFill>
              <a:cs typeface="Calibri"/>
            </a:endParaRPr>
          </a:p>
          <a:p>
            <a:pPr algn="ctr"/>
            <a:r>
              <a:rPr lang="en-US" sz="900" b="1" dirty="0">
                <a:solidFill>
                  <a:srgbClr val="F0EDE8"/>
                </a:solidFill>
                <a:cs typeface="Calibri"/>
              </a:rPr>
              <a:t>* Provided no complexities</a:t>
            </a:r>
          </a:p>
        </p:txBody>
      </p:sp>
      <p:sp>
        <p:nvSpPr>
          <p:cNvPr id="10" name="TextBox 9">
            <a:extLst>
              <a:ext uri="{FF2B5EF4-FFF2-40B4-BE49-F238E27FC236}">
                <a16:creationId xmlns:a16="http://schemas.microsoft.com/office/drawing/2014/main" id="{C829D197-25B8-282F-5DFA-DDF40BAA5BAA}"/>
              </a:ext>
            </a:extLst>
          </p:cNvPr>
          <p:cNvSpPr txBox="1"/>
          <p:nvPr/>
        </p:nvSpPr>
        <p:spPr>
          <a:xfrm>
            <a:off x="82579" y="6140648"/>
            <a:ext cx="8594271" cy="492443"/>
          </a:xfrm>
          <a:prstGeom prst="rect">
            <a:avLst/>
          </a:prstGeom>
          <a:noFill/>
        </p:spPr>
        <p:txBody>
          <a:bodyPr wrap="square">
            <a:spAutoFit/>
          </a:bodyPr>
          <a:lstStyle/>
          <a:p>
            <a:pPr marL="0" defTabSz="914400" rtl="0" eaLnBrk="1" latinLnBrk="0" hangingPunct="1"/>
            <a:r>
              <a:rPr lang="nl-NL" sz="1000" kern="1200" dirty="0">
                <a:solidFill>
                  <a:schemeClr val="dk1"/>
                </a:solidFill>
              </a:rPr>
              <a:t>*</a:t>
            </a:r>
            <a:r>
              <a:rPr lang="nl-NL" sz="800" dirty="0" err="1">
                <a:solidFill>
                  <a:schemeClr val="dk1"/>
                </a:solidFill>
              </a:rPr>
              <a:t>C</a:t>
            </a:r>
            <a:r>
              <a:rPr lang="nl-NL" sz="800" kern="1200" dirty="0" err="1">
                <a:solidFill>
                  <a:schemeClr val="dk1"/>
                </a:solidFill>
              </a:rPr>
              <a:t>omplexities</a:t>
            </a:r>
            <a:r>
              <a:rPr lang="nl-NL" sz="800" kern="1200" dirty="0">
                <a:solidFill>
                  <a:schemeClr val="dk1"/>
                </a:solidFill>
              </a:rPr>
              <a:t>: You and your partner did </a:t>
            </a:r>
            <a:r>
              <a:rPr lang="nl-NL" sz="800" kern="1200" dirty="0" err="1">
                <a:solidFill>
                  <a:schemeClr val="dk1"/>
                </a:solidFill>
              </a:rPr>
              <a:t>not</a:t>
            </a:r>
            <a:r>
              <a:rPr lang="nl-NL" sz="800" kern="1200" dirty="0">
                <a:solidFill>
                  <a:schemeClr val="dk1"/>
                </a:solidFill>
              </a:rPr>
              <a:t> </a:t>
            </a:r>
            <a:r>
              <a:rPr lang="nl-NL" sz="800" kern="1200" dirty="0" err="1">
                <a:solidFill>
                  <a:schemeClr val="dk1"/>
                </a:solidFill>
              </a:rPr>
              <a:t>migrate</a:t>
            </a:r>
            <a:r>
              <a:rPr lang="nl-NL" sz="800" kern="1200" dirty="0">
                <a:solidFill>
                  <a:schemeClr val="dk1"/>
                </a:solidFill>
              </a:rPr>
              <a:t> to </a:t>
            </a:r>
            <a:r>
              <a:rPr lang="nl-NL" sz="800" kern="1200" dirty="0" err="1">
                <a:solidFill>
                  <a:schemeClr val="dk1"/>
                </a:solidFill>
              </a:rPr>
              <a:t>the</a:t>
            </a:r>
            <a:r>
              <a:rPr lang="nl-NL" sz="800" kern="1200" dirty="0">
                <a:solidFill>
                  <a:schemeClr val="dk1"/>
                </a:solidFill>
              </a:rPr>
              <a:t> Netherlands on </a:t>
            </a:r>
            <a:r>
              <a:rPr lang="nl-NL" sz="800" kern="1200" dirty="0" err="1">
                <a:solidFill>
                  <a:schemeClr val="dk1"/>
                </a:solidFill>
              </a:rPr>
              <a:t>the</a:t>
            </a:r>
            <a:r>
              <a:rPr lang="nl-NL" sz="800" kern="1200" dirty="0">
                <a:solidFill>
                  <a:schemeClr val="dk1"/>
                </a:solidFill>
              </a:rPr>
              <a:t> </a:t>
            </a:r>
            <a:r>
              <a:rPr lang="nl-NL" sz="800" kern="1200" dirty="0" err="1">
                <a:solidFill>
                  <a:schemeClr val="dk1"/>
                </a:solidFill>
              </a:rPr>
              <a:t>same</a:t>
            </a:r>
            <a:r>
              <a:rPr lang="nl-NL" sz="800" kern="1200" dirty="0">
                <a:solidFill>
                  <a:schemeClr val="dk1"/>
                </a:solidFill>
              </a:rPr>
              <a:t> date; Income different from </a:t>
            </a:r>
            <a:r>
              <a:rPr lang="nl-NL" sz="800" kern="1200" dirty="0" err="1">
                <a:solidFill>
                  <a:schemeClr val="dk1"/>
                </a:solidFill>
              </a:rPr>
              <a:t>employment</a:t>
            </a:r>
            <a:r>
              <a:rPr lang="nl-NL" sz="800" kern="1200" dirty="0">
                <a:solidFill>
                  <a:schemeClr val="dk1"/>
                </a:solidFill>
              </a:rPr>
              <a:t> income; </a:t>
            </a:r>
            <a:r>
              <a:rPr lang="nl-NL" sz="800" kern="1200" dirty="0" err="1">
                <a:solidFill>
                  <a:schemeClr val="dk1"/>
                </a:solidFill>
              </a:rPr>
              <a:t>Deductible</a:t>
            </a:r>
            <a:r>
              <a:rPr lang="nl-NL" sz="800" kern="1200" dirty="0">
                <a:solidFill>
                  <a:schemeClr val="dk1"/>
                </a:solidFill>
              </a:rPr>
              <a:t> items; BOX 2 (</a:t>
            </a:r>
            <a:r>
              <a:rPr lang="nl-NL" sz="800" kern="1200" dirty="0" err="1">
                <a:solidFill>
                  <a:schemeClr val="dk1"/>
                </a:solidFill>
              </a:rPr>
              <a:t>substantial</a:t>
            </a:r>
            <a:r>
              <a:rPr lang="nl-NL" sz="800" kern="1200" dirty="0">
                <a:solidFill>
                  <a:schemeClr val="dk1"/>
                </a:solidFill>
              </a:rPr>
              <a:t> shareholdings &gt; 5%), </a:t>
            </a:r>
            <a:r>
              <a:rPr lang="nl-NL" sz="800" kern="1200" dirty="0" err="1">
                <a:solidFill>
                  <a:schemeClr val="dk1"/>
                </a:solidFill>
              </a:rPr>
              <a:t>except</a:t>
            </a:r>
            <a:r>
              <a:rPr lang="nl-NL" sz="800" kern="1200" dirty="0">
                <a:solidFill>
                  <a:schemeClr val="dk1"/>
                </a:solidFill>
              </a:rPr>
              <a:t> </a:t>
            </a:r>
            <a:r>
              <a:rPr lang="nl-NL" sz="800" kern="1200" dirty="0" err="1">
                <a:solidFill>
                  <a:schemeClr val="dk1"/>
                </a:solidFill>
              </a:rPr>
              <a:t>for</a:t>
            </a:r>
            <a:r>
              <a:rPr lang="nl-NL" sz="800" kern="1200" dirty="0">
                <a:solidFill>
                  <a:schemeClr val="dk1"/>
                </a:solidFill>
              </a:rPr>
              <a:t> premium package, or </a:t>
            </a:r>
            <a:r>
              <a:rPr lang="nl-NL" sz="800" kern="1200" dirty="0" err="1">
                <a:solidFill>
                  <a:schemeClr val="dk1"/>
                </a:solidFill>
              </a:rPr>
              <a:t>obligation</a:t>
            </a:r>
            <a:r>
              <a:rPr lang="nl-NL" sz="800" kern="1200" dirty="0">
                <a:solidFill>
                  <a:schemeClr val="dk1"/>
                </a:solidFill>
              </a:rPr>
              <a:t> to </a:t>
            </a:r>
            <a:r>
              <a:rPr lang="nl-NL" sz="800" kern="1200" dirty="0" err="1">
                <a:solidFill>
                  <a:schemeClr val="dk1"/>
                </a:solidFill>
              </a:rPr>
              <a:t>declare</a:t>
            </a:r>
            <a:r>
              <a:rPr lang="nl-NL" sz="800" kern="1200" dirty="0">
                <a:solidFill>
                  <a:schemeClr val="dk1"/>
                </a:solidFill>
              </a:rPr>
              <a:t> and pay tax in BOX 3 (worldwide </a:t>
            </a:r>
            <a:r>
              <a:rPr lang="nl-NL" sz="800" kern="1200" dirty="0" err="1">
                <a:solidFill>
                  <a:schemeClr val="dk1"/>
                </a:solidFill>
              </a:rPr>
              <a:t>savings</a:t>
            </a:r>
            <a:r>
              <a:rPr lang="nl-NL" sz="800" kern="1200" dirty="0">
                <a:solidFill>
                  <a:schemeClr val="dk1"/>
                </a:solidFill>
              </a:rPr>
              <a:t> and </a:t>
            </a:r>
            <a:r>
              <a:rPr lang="nl-NL" sz="800" kern="1200" dirty="0" err="1">
                <a:solidFill>
                  <a:schemeClr val="dk1"/>
                </a:solidFill>
              </a:rPr>
              <a:t>investments</a:t>
            </a:r>
            <a:r>
              <a:rPr lang="nl-NL" sz="800" kern="1200" dirty="0">
                <a:solidFill>
                  <a:schemeClr val="dk1"/>
                </a:solidFill>
              </a:rPr>
              <a:t>) also </a:t>
            </a:r>
            <a:r>
              <a:rPr lang="nl-NL" sz="800" kern="1200" dirty="0" err="1">
                <a:solidFill>
                  <a:schemeClr val="dk1"/>
                </a:solidFill>
              </a:rPr>
              <a:t>except</a:t>
            </a:r>
            <a:r>
              <a:rPr lang="nl-NL" sz="800" kern="1200" dirty="0">
                <a:solidFill>
                  <a:schemeClr val="dk1"/>
                </a:solidFill>
              </a:rPr>
              <a:t> for premium package. Major </a:t>
            </a:r>
            <a:r>
              <a:rPr lang="nl-NL" sz="800" kern="1200" dirty="0" err="1">
                <a:solidFill>
                  <a:schemeClr val="dk1"/>
                </a:solidFill>
              </a:rPr>
              <a:t>complexities</a:t>
            </a:r>
            <a:r>
              <a:rPr lang="nl-NL" sz="800" kern="1200" dirty="0">
                <a:solidFill>
                  <a:schemeClr val="dk1"/>
                </a:solidFill>
              </a:rPr>
              <a:t> are business income, share-</a:t>
            </a:r>
            <a:r>
              <a:rPr lang="nl-NL" sz="800" kern="1200" dirty="0" err="1">
                <a:solidFill>
                  <a:schemeClr val="dk1"/>
                </a:solidFill>
              </a:rPr>
              <a:t>related</a:t>
            </a:r>
            <a:r>
              <a:rPr lang="nl-NL" sz="800" kern="1200" dirty="0">
                <a:solidFill>
                  <a:schemeClr val="dk1"/>
                </a:solidFill>
              </a:rPr>
              <a:t> income (options/</a:t>
            </a:r>
            <a:r>
              <a:rPr lang="nl-NL" sz="800" kern="1200" dirty="0" err="1">
                <a:solidFill>
                  <a:schemeClr val="dk1"/>
                </a:solidFill>
              </a:rPr>
              <a:t>RSUs</a:t>
            </a:r>
            <a:r>
              <a:rPr lang="nl-NL" sz="800" kern="1200" dirty="0">
                <a:solidFill>
                  <a:schemeClr val="dk1"/>
                </a:solidFill>
              </a:rPr>
              <a:t>) </a:t>
            </a:r>
            <a:r>
              <a:rPr lang="nl-NL" sz="800" kern="1200" dirty="0" err="1">
                <a:solidFill>
                  <a:schemeClr val="dk1"/>
                </a:solidFill>
              </a:rPr>
              <a:t>that</a:t>
            </a:r>
            <a:r>
              <a:rPr lang="nl-NL" sz="800" kern="1200" dirty="0">
                <a:solidFill>
                  <a:schemeClr val="dk1"/>
                </a:solidFill>
              </a:rPr>
              <a:t> are </a:t>
            </a:r>
            <a:r>
              <a:rPr lang="nl-NL" sz="800" kern="1200" dirty="0" err="1">
                <a:solidFill>
                  <a:schemeClr val="dk1"/>
                </a:solidFill>
              </a:rPr>
              <a:t>not</a:t>
            </a:r>
            <a:r>
              <a:rPr lang="nl-NL" sz="800" kern="1200" dirty="0">
                <a:solidFill>
                  <a:schemeClr val="dk1"/>
                </a:solidFill>
              </a:rPr>
              <a:t> </a:t>
            </a:r>
            <a:r>
              <a:rPr lang="nl-NL" sz="800" kern="1200" dirty="0" err="1">
                <a:solidFill>
                  <a:schemeClr val="dk1"/>
                </a:solidFill>
              </a:rPr>
              <a:t>fully</a:t>
            </a:r>
            <a:r>
              <a:rPr lang="nl-NL" sz="800" kern="1200" dirty="0">
                <a:solidFill>
                  <a:schemeClr val="dk1"/>
                </a:solidFill>
              </a:rPr>
              <a:t> </a:t>
            </a:r>
            <a:r>
              <a:rPr lang="nl-NL" sz="800" kern="1200" dirty="0" err="1">
                <a:solidFill>
                  <a:schemeClr val="dk1"/>
                </a:solidFill>
              </a:rPr>
              <a:t>process</a:t>
            </a:r>
            <a:r>
              <a:rPr lang="nl-NL" sz="800" kern="1200" dirty="0">
                <a:solidFill>
                  <a:schemeClr val="dk1"/>
                </a:solidFill>
              </a:rPr>
              <a:t> via </a:t>
            </a:r>
            <a:r>
              <a:rPr lang="nl-NL" sz="800" kern="1200" dirty="0" err="1">
                <a:solidFill>
                  <a:schemeClr val="dk1"/>
                </a:solidFill>
              </a:rPr>
              <a:t>the</a:t>
            </a:r>
            <a:r>
              <a:rPr lang="nl-NL" sz="800" kern="1200" dirty="0">
                <a:solidFill>
                  <a:schemeClr val="dk1"/>
                </a:solidFill>
              </a:rPr>
              <a:t> Dutch payroll, </a:t>
            </a:r>
            <a:r>
              <a:rPr lang="nl-NL" sz="800" kern="1200" dirty="0" err="1">
                <a:solidFill>
                  <a:schemeClr val="dk1"/>
                </a:solidFill>
              </a:rPr>
              <a:t>foreign</a:t>
            </a:r>
            <a:r>
              <a:rPr lang="nl-NL" sz="800" kern="1200" dirty="0">
                <a:solidFill>
                  <a:schemeClr val="dk1"/>
                </a:solidFill>
              </a:rPr>
              <a:t> income and </a:t>
            </a:r>
            <a:r>
              <a:rPr lang="nl-NL" sz="800" kern="1200" dirty="0" err="1">
                <a:solidFill>
                  <a:schemeClr val="dk1"/>
                </a:solidFill>
              </a:rPr>
              <a:t>foreign</a:t>
            </a:r>
            <a:r>
              <a:rPr lang="nl-NL" sz="800" kern="1200" dirty="0">
                <a:solidFill>
                  <a:schemeClr val="dk1"/>
                </a:solidFill>
              </a:rPr>
              <a:t> assets. </a:t>
            </a:r>
            <a:r>
              <a:rPr lang="nl-NL" sz="800" dirty="0">
                <a:solidFill>
                  <a:schemeClr val="dk1"/>
                </a:solidFill>
              </a:rPr>
              <a:t>We can still do this, but </a:t>
            </a:r>
            <a:r>
              <a:rPr lang="nl-NL" sz="800" dirty="0" err="1">
                <a:solidFill>
                  <a:schemeClr val="dk1"/>
                </a:solidFill>
              </a:rPr>
              <a:t>it</a:t>
            </a:r>
            <a:r>
              <a:rPr lang="nl-NL" sz="800" dirty="0">
                <a:solidFill>
                  <a:schemeClr val="dk1"/>
                </a:solidFill>
              </a:rPr>
              <a:t> leads </a:t>
            </a:r>
            <a:r>
              <a:rPr lang="nl-NL" sz="800" dirty="0" err="1">
                <a:solidFill>
                  <a:schemeClr val="dk1"/>
                </a:solidFill>
              </a:rPr>
              <a:t>to</a:t>
            </a:r>
            <a:r>
              <a:rPr lang="nl-NL" sz="800" dirty="0">
                <a:solidFill>
                  <a:schemeClr val="dk1"/>
                </a:solidFill>
              </a:rPr>
              <a:t> extra </a:t>
            </a:r>
            <a:r>
              <a:rPr lang="nl-NL" sz="800" dirty="0" err="1">
                <a:solidFill>
                  <a:schemeClr val="dk1"/>
                </a:solidFill>
              </a:rPr>
              <a:t>costs</a:t>
            </a:r>
            <a:r>
              <a:rPr lang="nl-NL" sz="800" dirty="0">
                <a:solidFill>
                  <a:schemeClr val="dk1"/>
                </a:solidFill>
              </a:rPr>
              <a:t>.</a:t>
            </a:r>
            <a:endParaRPr lang="nl-NL" sz="800" kern="1200" dirty="0">
              <a:solidFill>
                <a:schemeClr val="dk1"/>
              </a:solidFill>
              <a:latin typeface="+mn-lt"/>
              <a:ea typeface="+mn-ea"/>
              <a:cs typeface="+mn-cs"/>
            </a:endParaRPr>
          </a:p>
        </p:txBody>
      </p:sp>
      <p:pic>
        <p:nvPicPr>
          <p:cNvPr id="7" name="Picture 6" descr="Logo&#10;&#10;Description automatically generated">
            <a:extLst>
              <a:ext uri="{FF2B5EF4-FFF2-40B4-BE49-F238E27FC236}">
                <a16:creationId xmlns:a16="http://schemas.microsoft.com/office/drawing/2014/main" id="{C0DCE3C2-02E1-C8A7-6B9C-E9415BDC5B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0862" y="6229674"/>
            <a:ext cx="2518558" cy="559680"/>
          </a:xfrm>
          <a:prstGeom prst="rect">
            <a:avLst/>
          </a:prstGeom>
        </p:spPr>
      </p:pic>
      <p:sp>
        <p:nvSpPr>
          <p:cNvPr id="5" name="Title 2">
            <a:extLst>
              <a:ext uri="{FF2B5EF4-FFF2-40B4-BE49-F238E27FC236}">
                <a16:creationId xmlns:a16="http://schemas.microsoft.com/office/drawing/2014/main" id="{187B3FA6-FA19-0F5A-454D-C6961E983FF7}"/>
              </a:ext>
            </a:extLst>
          </p:cNvPr>
          <p:cNvSpPr txBox="1">
            <a:spLocks/>
          </p:cNvSpPr>
          <p:nvPr/>
        </p:nvSpPr>
        <p:spPr>
          <a:xfrm>
            <a:off x="839787" y="409575"/>
            <a:ext cx="9805841"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3600" dirty="0">
                <a:solidFill>
                  <a:srgbClr val="903111"/>
                </a:solidFill>
              </a:rPr>
              <a:t>P</a:t>
            </a:r>
            <a:r>
              <a:rPr lang="en-US" sz="3600" dirty="0" err="1">
                <a:solidFill>
                  <a:srgbClr val="903111"/>
                </a:solidFill>
              </a:rPr>
              <a:t>ersonal</a:t>
            </a:r>
            <a:r>
              <a:rPr lang="en-US" sz="3600" dirty="0">
                <a:solidFill>
                  <a:srgbClr val="903111"/>
                </a:solidFill>
              </a:rPr>
              <a:t> income tax - fees for employers (excl. VAT)</a:t>
            </a:r>
          </a:p>
        </p:txBody>
      </p:sp>
      <p:grpSp>
        <p:nvGrpSpPr>
          <p:cNvPr id="6" name="Groep 5">
            <a:extLst>
              <a:ext uri="{FF2B5EF4-FFF2-40B4-BE49-F238E27FC236}">
                <a16:creationId xmlns:a16="http://schemas.microsoft.com/office/drawing/2014/main" id="{75AE3EFF-6723-63E2-C709-389602BA017A}"/>
              </a:ext>
            </a:extLst>
          </p:cNvPr>
          <p:cNvGrpSpPr/>
          <p:nvPr/>
        </p:nvGrpSpPr>
        <p:grpSpPr>
          <a:xfrm>
            <a:off x="9096120" y="1122159"/>
            <a:ext cx="2518558" cy="4808124"/>
            <a:chOff x="9167105" y="842948"/>
            <a:chExt cx="2518558" cy="4399792"/>
          </a:xfrm>
        </p:grpSpPr>
        <p:sp>
          <p:nvSpPr>
            <p:cNvPr id="8" name="Rectangle: Rounded Corners 30">
              <a:extLst>
                <a:ext uri="{FF2B5EF4-FFF2-40B4-BE49-F238E27FC236}">
                  <a16:creationId xmlns:a16="http://schemas.microsoft.com/office/drawing/2014/main" id="{9FC0FC9C-2D82-1A5D-5AA0-90B66F4D093A}"/>
                </a:ext>
              </a:extLst>
            </p:cNvPr>
            <p:cNvSpPr/>
            <p:nvPr/>
          </p:nvSpPr>
          <p:spPr>
            <a:xfrm>
              <a:off x="9167105" y="842948"/>
              <a:ext cx="2518558" cy="4399792"/>
            </a:xfrm>
            <a:prstGeom prst="roundRect">
              <a:avLst/>
            </a:prstGeom>
            <a:solidFill>
              <a:srgbClr val="F0EDE8"/>
            </a:solidFill>
            <a:ln w="28575">
              <a:solidFill>
                <a:srgbClr val="1E48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31">
              <a:extLst>
                <a:ext uri="{FF2B5EF4-FFF2-40B4-BE49-F238E27FC236}">
                  <a16:creationId xmlns:a16="http://schemas.microsoft.com/office/drawing/2014/main" id="{DA741F77-348F-D39B-D0C9-D8E69ABBD444}"/>
                </a:ext>
              </a:extLst>
            </p:cNvPr>
            <p:cNvSpPr txBox="1"/>
            <p:nvPr/>
          </p:nvSpPr>
          <p:spPr>
            <a:xfrm>
              <a:off x="9215788" y="976949"/>
              <a:ext cx="2421192" cy="704096"/>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rgbClr val="903111"/>
                  </a:solidFill>
                  <a:cs typeface="Calibri"/>
                </a:rPr>
                <a:t>Special</a:t>
              </a:r>
              <a:br>
                <a:rPr lang="en-US" sz="2200" dirty="0">
                  <a:solidFill>
                    <a:srgbClr val="903111"/>
                  </a:solidFill>
                  <a:cs typeface="Calibri"/>
                </a:rPr>
              </a:br>
              <a:r>
                <a:rPr lang="en-US" sz="2200" dirty="0">
                  <a:solidFill>
                    <a:srgbClr val="903111"/>
                  </a:solidFill>
                  <a:cs typeface="Calibri"/>
                </a:rPr>
                <a:t>Tax Package</a:t>
              </a:r>
              <a:endParaRPr lang="en-US" dirty="0">
                <a:solidFill>
                  <a:srgbClr val="903111"/>
                </a:solidFill>
                <a:cs typeface="Calibri"/>
              </a:endParaRPr>
            </a:p>
          </p:txBody>
        </p:sp>
        <p:sp>
          <p:nvSpPr>
            <p:cNvPr id="11" name="TextBox 2">
              <a:extLst>
                <a:ext uri="{FF2B5EF4-FFF2-40B4-BE49-F238E27FC236}">
                  <a16:creationId xmlns:a16="http://schemas.microsoft.com/office/drawing/2014/main" id="{E2ADE0D2-0D0C-3128-4AF8-C9FD0DC5E973}"/>
                </a:ext>
              </a:extLst>
            </p:cNvPr>
            <p:cNvSpPr txBox="1"/>
            <p:nvPr/>
          </p:nvSpPr>
          <p:spPr>
            <a:xfrm>
              <a:off x="9215788" y="4003613"/>
              <a:ext cx="2421192" cy="9205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903111"/>
                  </a:solidFill>
                  <a:cs typeface="Calibri"/>
                </a:rPr>
                <a:t>Price: </a:t>
              </a:r>
              <a:r>
                <a:rPr lang="en-US" sz="2800" b="1" dirty="0">
                  <a:solidFill>
                    <a:srgbClr val="903111"/>
                  </a:solidFill>
                  <a:ea typeface="+mn-lt"/>
                  <a:cs typeface="+mn-lt"/>
                </a:rPr>
                <a:t>€ 1,10</a:t>
              </a:r>
              <a:r>
                <a:rPr lang="en-US" sz="2800" b="1" dirty="0">
                  <a:solidFill>
                    <a:srgbClr val="903111"/>
                  </a:solidFill>
                  <a:cs typeface="Calibri"/>
                </a:rPr>
                <a:t>0</a:t>
              </a:r>
            </a:p>
            <a:p>
              <a:pPr algn="ctr"/>
              <a:r>
                <a:rPr lang="en-US" sz="1100" b="1" dirty="0">
                  <a:cs typeface="Calibri"/>
                </a:rPr>
                <a:t>* Provided no complexities</a:t>
              </a:r>
            </a:p>
          </p:txBody>
        </p:sp>
      </p:grpSp>
      <p:sp>
        <p:nvSpPr>
          <p:cNvPr id="12" name="TextBox 29">
            <a:extLst>
              <a:ext uri="{FF2B5EF4-FFF2-40B4-BE49-F238E27FC236}">
                <a16:creationId xmlns:a16="http://schemas.microsoft.com/office/drawing/2014/main" id="{179E7734-4916-8C34-63A4-F2F2C8EF9705}"/>
              </a:ext>
            </a:extLst>
          </p:cNvPr>
          <p:cNvSpPr txBox="1"/>
          <p:nvPr/>
        </p:nvSpPr>
        <p:spPr>
          <a:xfrm>
            <a:off x="9202364" y="2071736"/>
            <a:ext cx="2494933" cy="17081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2">
                    <a:lumMod val="25000"/>
                  </a:schemeClr>
                </a:solidFill>
                <a:latin typeface="Calibri Light"/>
                <a:ea typeface="Verdana"/>
                <a:cs typeface="Calibri"/>
              </a:rPr>
              <a:t>Package consists of:</a:t>
            </a:r>
            <a:endParaRPr lang="en-US" sz="1250" i="1" dirty="0">
              <a:solidFill>
                <a:schemeClr val="bg2">
                  <a:lumMod val="25000"/>
                </a:schemeClr>
              </a:solidFill>
              <a:latin typeface="Calibri"/>
              <a:ea typeface="Verdana"/>
              <a:cs typeface="Calibri"/>
            </a:endParaRPr>
          </a:p>
          <a:p>
            <a:pPr marL="171450" indent="-171450">
              <a:buFont typeface="Arial"/>
              <a:buChar char="•"/>
            </a:pPr>
            <a:r>
              <a:rPr lang="en-US" sz="1300" i="1" dirty="0">
                <a:solidFill>
                  <a:schemeClr val="bg2">
                    <a:lumMod val="25000"/>
                  </a:schemeClr>
                </a:solidFill>
                <a:latin typeface="Calibri Light"/>
                <a:ea typeface="Verdana"/>
                <a:cs typeface="Calibri"/>
              </a:rPr>
              <a:t>Detailed tax briefing – introduction to NL tax system and general advice</a:t>
            </a:r>
          </a:p>
          <a:p>
            <a:pPr marL="171450" indent="-171450">
              <a:buFont typeface="Arial"/>
              <a:buChar char="•"/>
            </a:pPr>
            <a:r>
              <a:rPr lang="en-US" sz="1300" i="1" dirty="0">
                <a:solidFill>
                  <a:schemeClr val="bg2">
                    <a:lumMod val="25000"/>
                  </a:schemeClr>
                </a:solidFill>
                <a:latin typeface="Calibri Light"/>
                <a:ea typeface="Verdana"/>
                <a:cs typeface="Calibri"/>
              </a:rPr>
              <a:t>Application of 30% ruling</a:t>
            </a:r>
            <a:endParaRPr lang="en-US" sz="1300" i="1" dirty="0">
              <a:solidFill>
                <a:schemeClr val="bg2">
                  <a:lumMod val="25000"/>
                </a:schemeClr>
              </a:solidFill>
              <a:latin typeface="Calibri"/>
              <a:ea typeface="Verdana"/>
              <a:cs typeface="Calibri"/>
            </a:endParaRPr>
          </a:p>
          <a:p>
            <a:pPr marL="171450" indent="-171450">
              <a:buFont typeface="Arial"/>
              <a:buChar char="•"/>
            </a:pPr>
            <a:r>
              <a:rPr lang="en-US" sz="1300" i="1" dirty="0">
                <a:solidFill>
                  <a:schemeClr val="bg2">
                    <a:lumMod val="25000"/>
                  </a:schemeClr>
                </a:solidFill>
                <a:latin typeface="Calibri Light"/>
                <a:ea typeface="Verdana"/>
                <a:cs typeface="Calibri"/>
              </a:rPr>
              <a:t>Preparation of personal income tax return (standard package)</a:t>
            </a:r>
            <a:br>
              <a:rPr lang="en-US" sz="1300" i="1" dirty="0">
                <a:solidFill>
                  <a:srgbClr val="FFFFFF"/>
                </a:solidFill>
                <a:latin typeface="Calibri Light"/>
                <a:ea typeface="Verdana"/>
                <a:cs typeface="Calibri"/>
              </a:rPr>
            </a:br>
            <a:endParaRPr lang="en-US" sz="1300" i="1" dirty="0">
              <a:solidFill>
                <a:srgbClr val="FFFFFF"/>
              </a:solidFill>
              <a:latin typeface="Calibri Light"/>
              <a:ea typeface="Verdana"/>
              <a:cs typeface="Calibri"/>
            </a:endParaRPr>
          </a:p>
        </p:txBody>
      </p:sp>
      <p:sp>
        <p:nvSpPr>
          <p:cNvPr id="2" name="TextBox 1">
            <a:extLst>
              <a:ext uri="{FF2B5EF4-FFF2-40B4-BE49-F238E27FC236}">
                <a16:creationId xmlns:a16="http://schemas.microsoft.com/office/drawing/2014/main" id="{AC9ACD83-E9CA-0D14-2EBF-2F1FEDC57D0E}"/>
              </a:ext>
            </a:extLst>
          </p:cNvPr>
          <p:cNvSpPr txBox="1"/>
          <p:nvPr/>
        </p:nvSpPr>
        <p:spPr>
          <a:xfrm>
            <a:off x="862639" y="3152507"/>
            <a:ext cx="2370047"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Light"/>
                <a:ea typeface="Verdana"/>
                <a:cs typeface="Calibri"/>
              </a:rPr>
              <a:t>Support:</a:t>
            </a:r>
            <a:endParaRPr kumimoji="0" lang="en-US" sz="1200" b="0" i="1" u="none" strike="noStrike" kern="1200" cap="none" spc="0" normalizeH="0" baseline="0" noProof="0" dirty="0">
              <a:ln>
                <a:noFill/>
              </a:ln>
              <a:solidFill>
                <a:prstClr val="white"/>
              </a:solidFill>
              <a:effectLst/>
              <a:uLnTx/>
              <a:uFillTx/>
              <a:latin typeface="Calibri Light"/>
              <a:ea typeface="Verdan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Tax briefing about income tax</a:t>
            </a:r>
          </a:p>
        </p:txBody>
      </p:sp>
      <p:sp>
        <p:nvSpPr>
          <p:cNvPr id="3" name="TextBox 2">
            <a:extLst>
              <a:ext uri="{FF2B5EF4-FFF2-40B4-BE49-F238E27FC236}">
                <a16:creationId xmlns:a16="http://schemas.microsoft.com/office/drawing/2014/main" id="{B63FE94A-83E6-5DF5-B0DE-130E48848576}"/>
              </a:ext>
            </a:extLst>
          </p:cNvPr>
          <p:cNvSpPr txBox="1"/>
          <p:nvPr/>
        </p:nvSpPr>
        <p:spPr>
          <a:xfrm>
            <a:off x="3581732" y="3167896"/>
            <a:ext cx="2370047"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Light"/>
                <a:ea typeface="Verdana"/>
                <a:cs typeface="Calibri"/>
              </a:rPr>
              <a:t>Support:</a:t>
            </a:r>
            <a:endParaRPr kumimoji="0" lang="en-US" sz="1200" b="0" i="1" u="none" strike="noStrike" kern="1200" cap="none" spc="0" normalizeH="0" baseline="0" noProof="0" dirty="0">
              <a:ln>
                <a:noFill/>
              </a:ln>
              <a:solidFill>
                <a:prstClr val="white"/>
              </a:solidFill>
              <a:effectLst/>
              <a:uLnTx/>
              <a:uFillTx/>
              <a:latin typeface="Calibri Light"/>
              <a:ea typeface="Verdan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Tax briefing about income tax</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First Tax Aid (</a:t>
            </a:r>
            <a:r>
              <a:rPr kumimoji="0" lang="en-US" sz="1100" b="1" i="1" u="sng" strike="noStrike" kern="1200" cap="none" spc="0" normalizeH="0" baseline="0" noProof="0" dirty="0">
                <a:ln>
                  <a:noFill/>
                </a:ln>
                <a:solidFill>
                  <a:srgbClr val="FFFFFF"/>
                </a:solidFill>
                <a:effectLst/>
                <a:uLnTx/>
                <a:uFillTx/>
                <a:latin typeface="Calibri Light"/>
                <a:ea typeface="Verdana"/>
                <a:cs typeface="Calibri"/>
              </a:rPr>
              <a:t>Extra</a:t>
            </a: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a:t>
            </a:r>
            <a:br>
              <a:rPr kumimoji="0" lang="en-US" sz="1100" b="0" i="1" u="none" strike="noStrike" kern="1200" cap="none" spc="0" normalizeH="0" baseline="0" noProof="0" dirty="0">
                <a:ln>
                  <a:noFill/>
                </a:ln>
                <a:solidFill>
                  <a:srgbClr val="FFFFFF"/>
                </a:solidFill>
                <a:effectLst/>
                <a:uLnTx/>
                <a:uFillTx/>
                <a:latin typeface="Calibri Light"/>
                <a:ea typeface="Verdana"/>
                <a:cs typeface="Calibri"/>
              </a:rPr>
            </a:b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Help with your letters from  </a:t>
            </a:r>
            <a:br>
              <a:rPr kumimoji="0" lang="en-US" sz="1100" b="0" i="1" u="none" strike="noStrike" kern="1200" cap="none" spc="0" normalizeH="0" baseline="0" noProof="0" dirty="0">
                <a:ln>
                  <a:noFill/>
                </a:ln>
                <a:solidFill>
                  <a:srgbClr val="FFFFFF"/>
                </a:solidFill>
                <a:effectLst/>
                <a:uLnTx/>
                <a:uFillTx/>
                <a:latin typeface="Calibri Light"/>
                <a:ea typeface="Verdana"/>
                <a:cs typeface="Calibri"/>
              </a:rPr>
            </a:b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the Dutch tax office</a:t>
            </a:r>
            <a:endParaRPr kumimoji="0" lang="en-US" sz="1300" b="0" i="1" u="none" strike="noStrike" kern="1200" cap="none" spc="0" normalizeH="0" baseline="0" noProof="0" dirty="0">
              <a:ln>
                <a:noFill/>
              </a:ln>
              <a:solidFill>
                <a:srgbClr val="FFFFFF"/>
              </a:solidFill>
              <a:effectLst/>
              <a:uLnTx/>
              <a:uFillTx/>
              <a:latin typeface="Calibri Light"/>
              <a:ea typeface="Verdana"/>
              <a:cs typeface="Calibri"/>
            </a:endParaRPr>
          </a:p>
        </p:txBody>
      </p:sp>
      <p:sp>
        <p:nvSpPr>
          <p:cNvPr id="4" name="TextBox 3">
            <a:extLst>
              <a:ext uri="{FF2B5EF4-FFF2-40B4-BE49-F238E27FC236}">
                <a16:creationId xmlns:a16="http://schemas.microsoft.com/office/drawing/2014/main" id="{AEDADDE0-371D-7E36-D18D-C9B625E3DCCD}"/>
              </a:ext>
            </a:extLst>
          </p:cNvPr>
          <p:cNvSpPr txBox="1"/>
          <p:nvPr/>
        </p:nvSpPr>
        <p:spPr>
          <a:xfrm>
            <a:off x="6364156" y="3176204"/>
            <a:ext cx="2370047"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Calibri Light"/>
                <a:ea typeface="Verdana"/>
                <a:cs typeface="Calibri"/>
              </a:rPr>
              <a:t>Support:</a:t>
            </a:r>
            <a:endParaRPr kumimoji="0" lang="en-US" sz="1200" b="0" i="1" u="none" strike="noStrike" kern="1200" cap="none" spc="0" normalizeH="0" baseline="0" noProof="0" dirty="0">
              <a:ln>
                <a:noFill/>
              </a:ln>
              <a:solidFill>
                <a:prstClr val="white"/>
              </a:solidFill>
              <a:effectLst/>
              <a:uLnTx/>
              <a:uFillTx/>
              <a:latin typeface="Calibri Light"/>
              <a:ea typeface="Verdan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Tax briefing about income tax</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First Tax Aid (</a:t>
            </a:r>
            <a:r>
              <a:rPr kumimoji="0" lang="en-US" sz="1100" b="1" i="1" u="sng" strike="noStrike" kern="1200" cap="none" spc="0" normalizeH="0" baseline="0" noProof="0" dirty="0">
                <a:ln>
                  <a:noFill/>
                </a:ln>
                <a:solidFill>
                  <a:srgbClr val="FFFFFF"/>
                </a:solidFill>
                <a:effectLst/>
                <a:uLnTx/>
                <a:uFillTx/>
                <a:latin typeface="Calibri Light"/>
                <a:ea typeface="Verdana"/>
                <a:cs typeface="Calibri"/>
              </a:rPr>
              <a:t>Extra</a:t>
            </a: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a:t>
            </a:r>
            <a:br>
              <a:rPr kumimoji="0" lang="en-US" sz="1100" b="0" i="1" u="none" strike="noStrike" kern="1200" cap="none" spc="0" normalizeH="0" baseline="0" noProof="0" dirty="0">
                <a:ln>
                  <a:noFill/>
                </a:ln>
                <a:solidFill>
                  <a:srgbClr val="FFFFFF"/>
                </a:solidFill>
                <a:effectLst/>
                <a:uLnTx/>
                <a:uFillTx/>
                <a:latin typeface="Calibri Light"/>
                <a:ea typeface="Verdana"/>
                <a:cs typeface="Calibri"/>
              </a:rPr>
            </a:b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Help with your letters from  </a:t>
            </a:r>
            <a:br>
              <a:rPr kumimoji="0" lang="en-US" sz="1100" b="0" i="1" u="none" strike="noStrike" kern="1200" cap="none" spc="0" normalizeH="0" baseline="0" noProof="0" dirty="0">
                <a:ln>
                  <a:noFill/>
                </a:ln>
                <a:solidFill>
                  <a:srgbClr val="FFFFFF"/>
                </a:solidFill>
                <a:effectLst/>
                <a:uLnTx/>
                <a:uFillTx/>
                <a:latin typeface="Calibri Light"/>
                <a:ea typeface="Verdana"/>
                <a:cs typeface="Calibri"/>
              </a:rPr>
            </a:br>
            <a:r>
              <a:rPr kumimoji="0" lang="en-US" sz="1100" b="0" i="1" u="none" strike="noStrike" kern="1200" cap="none" spc="0" normalizeH="0" baseline="0" noProof="0" dirty="0">
                <a:ln>
                  <a:noFill/>
                </a:ln>
                <a:solidFill>
                  <a:srgbClr val="FFFFFF"/>
                </a:solidFill>
                <a:effectLst/>
                <a:uLnTx/>
                <a:uFillTx/>
                <a:latin typeface="Calibri Light"/>
                <a:ea typeface="Verdana"/>
                <a:cs typeface="Calibri"/>
              </a:rPr>
              <a:t>the Dutch tax office</a:t>
            </a:r>
            <a:endParaRPr kumimoji="0" lang="en-US" sz="1300" b="0" i="1" u="none" strike="noStrike" kern="1200" cap="none" spc="0" normalizeH="0" baseline="0" noProof="0" dirty="0">
              <a:ln>
                <a:noFill/>
              </a:ln>
              <a:solidFill>
                <a:srgbClr val="FFFFFF"/>
              </a:solidFill>
              <a:effectLst/>
              <a:uLnTx/>
              <a:uFillTx/>
              <a:latin typeface="Calibri Light"/>
              <a:ea typeface="Verdana"/>
              <a:cs typeface="Calibri"/>
            </a:endParaRPr>
          </a:p>
        </p:txBody>
      </p:sp>
    </p:spTree>
    <p:extLst>
      <p:ext uri="{BB962C8B-B14F-4D97-AF65-F5344CB8AC3E}">
        <p14:creationId xmlns:p14="http://schemas.microsoft.com/office/powerpoint/2010/main" val="3050278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BDA669E-F5A9-0864-6A05-0199BFFCDF24}"/>
              </a:ext>
            </a:extLst>
          </p:cNvPr>
          <p:cNvSpPr txBox="1"/>
          <p:nvPr/>
        </p:nvSpPr>
        <p:spPr>
          <a:xfrm>
            <a:off x="3546653" y="1569063"/>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Transfer of employer</a:t>
            </a:r>
            <a:endParaRPr lang="en-US" dirty="0">
              <a:solidFill>
                <a:schemeClr val="bg1"/>
              </a:solidFill>
            </a:endParaRPr>
          </a:p>
        </p:txBody>
      </p:sp>
      <p:sp>
        <p:nvSpPr>
          <p:cNvPr id="6" name="TextBox 26">
            <a:extLst>
              <a:ext uri="{FF2B5EF4-FFF2-40B4-BE49-F238E27FC236}">
                <a16:creationId xmlns:a16="http://schemas.microsoft.com/office/drawing/2014/main" id="{9E8A37C6-256F-32AB-0306-48D7D484A720}"/>
              </a:ext>
            </a:extLst>
          </p:cNvPr>
          <p:cNvSpPr txBox="1"/>
          <p:nvPr/>
        </p:nvSpPr>
        <p:spPr>
          <a:xfrm>
            <a:off x="797530" y="2580133"/>
            <a:ext cx="2494933"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Eligibility check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via fast track</a:t>
            </a:r>
            <a:endParaRPr lang="en-US" sz="1300" i="1" dirty="0">
              <a:solidFill>
                <a:schemeClr val="bg1"/>
              </a:solidFill>
              <a:latin typeface="Calibri"/>
              <a:ea typeface="Verdana"/>
              <a:cs typeface="Calibri"/>
            </a:endParaRPr>
          </a:p>
          <a:p>
            <a:endParaRPr lang="en-US" sz="1300" i="1" dirty="0">
              <a:solidFill>
                <a:schemeClr val="bg1"/>
              </a:solidFill>
              <a:latin typeface="Calibri"/>
              <a:ea typeface="Verdana"/>
              <a:cs typeface="Calibri"/>
            </a:endParaRPr>
          </a:p>
        </p:txBody>
      </p:sp>
      <p:sp>
        <p:nvSpPr>
          <p:cNvPr id="11" name="Title 2">
            <a:extLst>
              <a:ext uri="{FF2B5EF4-FFF2-40B4-BE49-F238E27FC236}">
                <a16:creationId xmlns:a16="http://schemas.microsoft.com/office/drawing/2014/main" id="{217C335A-19C0-85A5-0971-9B764EE61F4C}"/>
              </a:ext>
            </a:extLst>
          </p:cNvPr>
          <p:cNvSpPr txBox="1">
            <a:spLocks/>
          </p:cNvSpPr>
          <p:nvPr/>
        </p:nvSpPr>
        <p:spPr>
          <a:xfrm>
            <a:off x="839787" y="409575"/>
            <a:ext cx="8807551"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tx1">
                    <a:lumMod val="65000"/>
                    <a:lumOff val="35000"/>
                  </a:schemeClr>
                </a:solidFill>
              </a:rPr>
              <a:t>Highly skilled migrants – Employer of Record</a:t>
            </a:r>
          </a:p>
        </p:txBody>
      </p:sp>
      <p:pic>
        <p:nvPicPr>
          <p:cNvPr id="2" name="Afbeelding 1">
            <a:hlinkClick r:id="rId3"/>
            <a:extLst>
              <a:ext uri="{FF2B5EF4-FFF2-40B4-BE49-F238E27FC236}">
                <a16:creationId xmlns:a16="http://schemas.microsoft.com/office/drawing/2014/main" id="{F4CF77AC-D1C8-1AD8-362D-E9182719BC83}"/>
              </a:ext>
            </a:extLst>
          </p:cNvPr>
          <p:cNvPicPr>
            <a:picLocks noChangeAspect="1"/>
          </p:cNvPicPr>
          <p:nvPr/>
        </p:nvPicPr>
        <p:blipFill>
          <a:blip r:embed="rId4"/>
          <a:stretch>
            <a:fillRect/>
          </a:stretch>
        </p:blipFill>
        <p:spPr>
          <a:xfrm>
            <a:off x="8402625" y="5824763"/>
            <a:ext cx="3754521" cy="988032"/>
          </a:xfrm>
          <a:prstGeom prst="rect">
            <a:avLst/>
          </a:prstGeom>
        </p:spPr>
      </p:pic>
      <p:pic>
        <p:nvPicPr>
          <p:cNvPr id="10" name="Afbeelding 9">
            <a:extLst>
              <a:ext uri="{FF2B5EF4-FFF2-40B4-BE49-F238E27FC236}">
                <a16:creationId xmlns:a16="http://schemas.microsoft.com/office/drawing/2014/main" id="{9AB9575C-8D21-3504-6DF9-247DCA11EC73}"/>
              </a:ext>
            </a:extLst>
          </p:cNvPr>
          <p:cNvPicPr>
            <a:picLocks noChangeAspect="1"/>
          </p:cNvPicPr>
          <p:nvPr/>
        </p:nvPicPr>
        <p:blipFill>
          <a:blip r:embed="rId5"/>
          <a:stretch>
            <a:fillRect/>
          </a:stretch>
        </p:blipFill>
        <p:spPr>
          <a:xfrm>
            <a:off x="1947799" y="1020763"/>
            <a:ext cx="8040091" cy="4772278"/>
          </a:xfrm>
          <a:prstGeom prst="rect">
            <a:avLst/>
          </a:prstGeom>
        </p:spPr>
      </p:pic>
      <p:sp>
        <p:nvSpPr>
          <p:cNvPr id="15" name="Title 2">
            <a:extLst>
              <a:ext uri="{FF2B5EF4-FFF2-40B4-BE49-F238E27FC236}">
                <a16:creationId xmlns:a16="http://schemas.microsoft.com/office/drawing/2014/main" id="{679A49F6-739E-2752-800F-FBA50F1733E6}"/>
              </a:ext>
            </a:extLst>
          </p:cNvPr>
          <p:cNvSpPr txBox="1">
            <a:spLocks/>
          </p:cNvSpPr>
          <p:nvPr/>
        </p:nvSpPr>
        <p:spPr>
          <a:xfrm rot="2123175">
            <a:off x="3740153" y="3123405"/>
            <a:ext cx="4968008"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bg1"/>
                </a:solidFill>
              </a:rPr>
              <a:t>Let’s watch a video </a:t>
            </a:r>
            <a:r>
              <a:rPr lang="en-US" sz="3600" dirty="0"/>
              <a:t>f</a:t>
            </a:r>
            <a:r>
              <a:rPr lang="en-US" sz="3600" dirty="0">
                <a:solidFill>
                  <a:schemeClr val="bg1"/>
                </a:solidFill>
              </a:rPr>
              <a:t>irst!</a:t>
            </a:r>
          </a:p>
        </p:txBody>
      </p:sp>
    </p:spTree>
    <p:extLst>
      <p:ext uri="{BB962C8B-B14F-4D97-AF65-F5344CB8AC3E}">
        <p14:creationId xmlns:p14="http://schemas.microsoft.com/office/powerpoint/2010/main" val="3332230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We are Rock Payroll">
            <a:hlinkClick r:id="" action="ppaction://media"/>
            <a:extLst>
              <a:ext uri="{FF2B5EF4-FFF2-40B4-BE49-F238E27FC236}">
                <a16:creationId xmlns:a16="http://schemas.microsoft.com/office/drawing/2014/main" id="{E2952871-18AA-619E-DF01-51E093CA53C6}"/>
              </a:ext>
            </a:extLst>
          </p:cNvPr>
          <p:cNvPicPr>
            <a:picLocks noRot="1" noChangeAspect="1"/>
          </p:cNvPicPr>
          <p:nvPr>
            <a:videoFile r:link="rId1"/>
          </p:nvPr>
        </p:nvPicPr>
        <p:blipFill>
          <a:blip r:embed="rId3"/>
          <a:stretch>
            <a:fillRect/>
          </a:stretch>
        </p:blipFill>
        <p:spPr>
          <a:xfrm>
            <a:off x="1158240" y="1473200"/>
            <a:ext cx="10160000" cy="5740400"/>
          </a:xfrm>
          <a:prstGeom prst="rect">
            <a:avLst/>
          </a:prstGeom>
        </p:spPr>
      </p:pic>
    </p:spTree>
    <p:extLst>
      <p:ext uri="{BB962C8B-B14F-4D97-AF65-F5344CB8AC3E}">
        <p14:creationId xmlns:p14="http://schemas.microsoft.com/office/powerpoint/2010/main" val="140114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BDA669E-F5A9-0864-6A05-0199BFFCDF24}"/>
              </a:ext>
            </a:extLst>
          </p:cNvPr>
          <p:cNvSpPr txBox="1"/>
          <p:nvPr/>
        </p:nvSpPr>
        <p:spPr>
          <a:xfrm>
            <a:off x="3546653" y="1569063"/>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Transfer of employer</a:t>
            </a:r>
            <a:endParaRPr lang="en-US" dirty="0">
              <a:solidFill>
                <a:schemeClr val="bg1"/>
              </a:solidFill>
            </a:endParaRPr>
          </a:p>
        </p:txBody>
      </p:sp>
      <p:sp>
        <p:nvSpPr>
          <p:cNvPr id="6" name="TextBox 26">
            <a:extLst>
              <a:ext uri="{FF2B5EF4-FFF2-40B4-BE49-F238E27FC236}">
                <a16:creationId xmlns:a16="http://schemas.microsoft.com/office/drawing/2014/main" id="{9E8A37C6-256F-32AB-0306-48D7D484A720}"/>
              </a:ext>
            </a:extLst>
          </p:cNvPr>
          <p:cNvSpPr txBox="1"/>
          <p:nvPr/>
        </p:nvSpPr>
        <p:spPr>
          <a:xfrm>
            <a:off x="797530" y="2580133"/>
            <a:ext cx="2494933"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Eligibility check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via fast track</a:t>
            </a:r>
            <a:endParaRPr lang="en-US" sz="1300" i="1" dirty="0">
              <a:solidFill>
                <a:schemeClr val="bg1"/>
              </a:solidFill>
              <a:latin typeface="Calibri"/>
              <a:ea typeface="Verdana"/>
              <a:cs typeface="Calibri"/>
            </a:endParaRPr>
          </a:p>
          <a:p>
            <a:endParaRPr lang="en-US" sz="1300" i="1" dirty="0">
              <a:solidFill>
                <a:schemeClr val="bg1"/>
              </a:solidFill>
              <a:latin typeface="Calibri"/>
              <a:ea typeface="Verdana"/>
              <a:cs typeface="Calibri"/>
            </a:endParaRPr>
          </a:p>
        </p:txBody>
      </p:sp>
      <p:sp>
        <p:nvSpPr>
          <p:cNvPr id="11" name="Title 2">
            <a:extLst>
              <a:ext uri="{FF2B5EF4-FFF2-40B4-BE49-F238E27FC236}">
                <a16:creationId xmlns:a16="http://schemas.microsoft.com/office/drawing/2014/main" id="{217C335A-19C0-85A5-0971-9B764EE61F4C}"/>
              </a:ext>
            </a:extLst>
          </p:cNvPr>
          <p:cNvSpPr txBox="1">
            <a:spLocks/>
          </p:cNvSpPr>
          <p:nvPr/>
        </p:nvSpPr>
        <p:spPr>
          <a:xfrm>
            <a:off x="839787" y="409575"/>
            <a:ext cx="8807551"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tx1">
                    <a:lumMod val="65000"/>
                    <a:lumOff val="35000"/>
                  </a:schemeClr>
                </a:solidFill>
              </a:rPr>
              <a:t>Highly skilled migrants - Salary requirements</a:t>
            </a:r>
          </a:p>
        </p:txBody>
      </p:sp>
      <p:pic>
        <p:nvPicPr>
          <p:cNvPr id="13" name="Afbeelding 12">
            <a:extLst>
              <a:ext uri="{FF2B5EF4-FFF2-40B4-BE49-F238E27FC236}">
                <a16:creationId xmlns:a16="http://schemas.microsoft.com/office/drawing/2014/main" id="{82BBFF22-D6DF-C532-55AC-9EEF38D8137F}"/>
              </a:ext>
            </a:extLst>
          </p:cNvPr>
          <p:cNvPicPr>
            <a:picLocks noChangeAspect="1"/>
          </p:cNvPicPr>
          <p:nvPr/>
        </p:nvPicPr>
        <p:blipFill>
          <a:blip r:embed="rId3"/>
          <a:stretch>
            <a:fillRect/>
          </a:stretch>
        </p:blipFill>
        <p:spPr>
          <a:xfrm>
            <a:off x="8402625" y="5824763"/>
            <a:ext cx="3754521" cy="988032"/>
          </a:xfrm>
          <a:prstGeom prst="rect">
            <a:avLst/>
          </a:prstGeom>
        </p:spPr>
      </p:pic>
      <p:pic>
        <p:nvPicPr>
          <p:cNvPr id="3" name="Afbeelding 2">
            <a:extLst>
              <a:ext uri="{FF2B5EF4-FFF2-40B4-BE49-F238E27FC236}">
                <a16:creationId xmlns:a16="http://schemas.microsoft.com/office/drawing/2014/main" id="{F651A769-7E68-E199-4B5F-284F2A653B8D}"/>
              </a:ext>
            </a:extLst>
          </p:cNvPr>
          <p:cNvPicPr>
            <a:picLocks noChangeAspect="1"/>
          </p:cNvPicPr>
          <p:nvPr/>
        </p:nvPicPr>
        <p:blipFill>
          <a:blip r:embed="rId4"/>
          <a:stretch>
            <a:fillRect/>
          </a:stretch>
        </p:blipFill>
        <p:spPr>
          <a:xfrm>
            <a:off x="3326027" y="1020763"/>
            <a:ext cx="5283636" cy="5728923"/>
          </a:xfrm>
          <a:prstGeom prst="rect">
            <a:avLst/>
          </a:prstGeom>
        </p:spPr>
      </p:pic>
    </p:spTree>
    <p:extLst>
      <p:ext uri="{BB962C8B-B14F-4D97-AF65-F5344CB8AC3E}">
        <p14:creationId xmlns:p14="http://schemas.microsoft.com/office/powerpoint/2010/main" val="1269372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BDA669E-F5A9-0864-6A05-0199BFFCDF24}"/>
              </a:ext>
            </a:extLst>
          </p:cNvPr>
          <p:cNvSpPr txBox="1"/>
          <p:nvPr/>
        </p:nvSpPr>
        <p:spPr>
          <a:xfrm>
            <a:off x="3546653" y="1569063"/>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Transfer of employer</a:t>
            </a:r>
            <a:endParaRPr lang="en-US" dirty="0">
              <a:solidFill>
                <a:schemeClr val="bg1"/>
              </a:solidFill>
            </a:endParaRPr>
          </a:p>
        </p:txBody>
      </p:sp>
      <p:sp>
        <p:nvSpPr>
          <p:cNvPr id="29" name="TextBox 28">
            <a:extLst>
              <a:ext uri="{FF2B5EF4-FFF2-40B4-BE49-F238E27FC236}">
                <a16:creationId xmlns:a16="http://schemas.microsoft.com/office/drawing/2014/main" id="{7F5ECB6B-8E28-CC88-5789-84F245D9591D}"/>
              </a:ext>
            </a:extLst>
          </p:cNvPr>
          <p:cNvSpPr txBox="1"/>
          <p:nvPr/>
        </p:nvSpPr>
        <p:spPr>
          <a:xfrm>
            <a:off x="6338584" y="1593572"/>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Complex application</a:t>
            </a:r>
            <a:endParaRPr lang="en-US" dirty="0">
              <a:solidFill>
                <a:schemeClr val="bg1"/>
              </a:solidFill>
            </a:endParaRPr>
          </a:p>
        </p:txBody>
      </p:sp>
      <p:sp>
        <p:nvSpPr>
          <p:cNvPr id="30" name="TextBox 29">
            <a:extLst>
              <a:ext uri="{FF2B5EF4-FFF2-40B4-BE49-F238E27FC236}">
                <a16:creationId xmlns:a16="http://schemas.microsoft.com/office/drawing/2014/main" id="{4BA467D8-69E2-CF93-6604-631EC0A3A968}"/>
              </a:ext>
            </a:extLst>
          </p:cNvPr>
          <p:cNvSpPr txBox="1"/>
          <p:nvPr/>
        </p:nvSpPr>
        <p:spPr>
          <a:xfrm>
            <a:off x="6301713" y="2607013"/>
            <a:ext cx="2518558"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Pre-assessment,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on paper</a:t>
            </a:r>
          </a:p>
          <a:p>
            <a:pPr marL="171450" indent="-171450">
              <a:buFont typeface="Arial"/>
              <a:buChar char="•"/>
            </a:pPr>
            <a:r>
              <a:rPr lang="en-US" sz="1300" i="1" dirty="0">
                <a:solidFill>
                  <a:schemeClr val="bg1"/>
                </a:solidFill>
                <a:latin typeface="Calibri Light"/>
                <a:ea typeface="Verdana"/>
                <a:cs typeface="Calibri"/>
              </a:rPr>
              <a:t>Accompanying letter</a:t>
            </a:r>
            <a:br>
              <a:rPr lang="en-US" sz="1300" i="1" dirty="0">
                <a:solidFill>
                  <a:srgbClr val="FFFFFF"/>
                </a:solidFill>
                <a:latin typeface="Calibri Light"/>
                <a:ea typeface="Verdana"/>
                <a:cs typeface="Calibri"/>
              </a:rPr>
            </a:br>
            <a:endParaRPr lang="en-US" sz="1300" i="1" dirty="0">
              <a:solidFill>
                <a:srgbClr val="FFFFFF"/>
              </a:solidFill>
              <a:latin typeface="Calibri Light"/>
              <a:ea typeface="Verdana"/>
              <a:cs typeface="Calibri"/>
            </a:endParaRPr>
          </a:p>
        </p:txBody>
      </p:sp>
      <p:sp>
        <p:nvSpPr>
          <p:cNvPr id="6" name="TextBox 26">
            <a:extLst>
              <a:ext uri="{FF2B5EF4-FFF2-40B4-BE49-F238E27FC236}">
                <a16:creationId xmlns:a16="http://schemas.microsoft.com/office/drawing/2014/main" id="{9E8A37C6-256F-32AB-0306-48D7D484A720}"/>
              </a:ext>
            </a:extLst>
          </p:cNvPr>
          <p:cNvSpPr txBox="1"/>
          <p:nvPr/>
        </p:nvSpPr>
        <p:spPr>
          <a:xfrm>
            <a:off x="797530" y="2580133"/>
            <a:ext cx="2494933"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Eligibility check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via fast track</a:t>
            </a:r>
            <a:endParaRPr lang="en-US" sz="1300" i="1" dirty="0">
              <a:solidFill>
                <a:schemeClr val="bg1"/>
              </a:solidFill>
              <a:latin typeface="Calibri"/>
              <a:ea typeface="Verdana"/>
              <a:cs typeface="Calibri"/>
            </a:endParaRPr>
          </a:p>
          <a:p>
            <a:endParaRPr lang="en-US" sz="1300" i="1" dirty="0">
              <a:solidFill>
                <a:schemeClr val="bg1"/>
              </a:solidFill>
              <a:latin typeface="Calibri"/>
              <a:ea typeface="Verdana"/>
              <a:cs typeface="Calibri"/>
            </a:endParaRPr>
          </a:p>
        </p:txBody>
      </p:sp>
      <p:sp>
        <p:nvSpPr>
          <p:cNvPr id="11" name="Title 2">
            <a:extLst>
              <a:ext uri="{FF2B5EF4-FFF2-40B4-BE49-F238E27FC236}">
                <a16:creationId xmlns:a16="http://schemas.microsoft.com/office/drawing/2014/main" id="{217C335A-19C0-85A5-0971-9B764EE61F4C}"/>
              </a:ext>
            </a:extLst>
          </p:cNvPr>
          <p:cNvSpPr txBox="1">
            <a:spLocks/>
          </p:cNvSpPr>
          <p:nvPr/>
        </p:nvSpPr>
        <p:spPr>
          <a:xfrm>
            <a:off x="839787" y="409575"/>
            <a:ext cx="9973621"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tx1">
                    <a:lumMod val="65000"/>
                    <a:lumOff val="35000"/>
                  </a:schemeClr>
                </a:solidFill>
              </a:rPr>
              <a:t>Highly Skilled Migrants, employees from outside EU</a:t>
            </a:r>
          </a:p>
        </p:txBody>
      </p:sp>
      <p:pic>
        <p:nvPicPr>
          <p:cNvPr id="13" name="Afbeelding 12">
            <a:extLst>
              <a:ext uri="{FF2B5EF4-FFF2-40B4-BE49-F238E27FC236}">
                <a16:creationId xmlns:a16="http://schemas.microsoft.com/office/drawing/2014/main" id="{82BBFF22-D6DF-C532-55AC-9EEF38D8137F}"/>
              </a:ext>
            </a:extLst>
          </p:cNvPr>
          <p:cNvPicPr>
            <a:picLocks noChangeAspect="1"/>
          </p:cNvPicPr>
          <p:nvPr/>
        </p:nvPicPr>
        <p:blipFill>
          <a:blip r:embed="rId3"/>
          <a:stretch>
            <a:fillRect/>
          </a:stretch>
        </p:blipFill>
        <p:spPr>
          <a:xfrm>
            <a:off x="8402625" y="5824763"/>
            <a:ext cx="3754521" cy="988032"/>
          </a:xfrm>
          <a:prstGeom prst="rect">
            <a:avLst/>
          </a:prstGeom>
        </p:spPr>
      </p:pic>
      <p:sp>
        <p:nvSpPr>
          <p:cNvPr id="14" name="Text Placeholder 4">
            <a:extLst>
              <a:ext uri="{FF2B5EF4-FFF2-40B4-BE49-F238E27FC236}">
                <a16:creationId xmlns:a16="http://schemas.microsoft.com/office/drawing/2014/main" id="{81A3F506-6A22-D0D8-8510-12B879F526FE}"/>
              </a:ext>
            </a:extLst>
          </p:cNvPr>
          <p:cNvSpPr txBox="1">
            <a:spLocks/>
          </p:cNvSpPr>
          <p:nvPr/>
        </p:nvSpPr>
        <p:spPr>
          <a:xfrm>
            <a:off x="1018396" y="1076191"/>
            <a:ext cx="10756837" cy="53722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b="0" i="0" dirty="0">
                <a:solidFill>
                  <a:srgbClr val="000000"/>
                </a:solidFill>
                <a:effectLst/>
                <a:latin typeface="RijksoverheidSansWebTextRegular"/>
              </a:rPr>
              <a:t>You need a residence permit to work in the Netherlands as a highly skilled migrant. Only an employer </a:t>
            </a:r>
            <a:r>
              <a:rPr lang="en-US" b="0" i="0" dirty="0" err="1">
                <a:solidFill>
                  <a:srgbClr val="000000"/>
                </a:solidFill>
                <a:effectLst/>
                <a:latin typeface="RijksoverheidSansWebTextRegular"/>
              </a:rPr>
              <a:t>recognised</a:t>
            </a:r>
            <a:r>
              <a:rPr lang="en-US" b="0" i="0" dirty="0">
                <a:solidFill>
                  <a:srgbClr val="000000"/>
                </a:solidFill>
                <a:effectLst/>
                <a:latin typeface="RijksoverheidSansWebTextRegular"/>
              </a:rPr>
              <a:t> by the IND can apply for a </a:t>
            </a:r>
            <a:r>
              <a:rPr lang="en-US" sz="2700" dirty="0">
                <a:solidFill>
                  <a:srgbClr val="000000"/>
                </a:solidFill>
                <a:latin typeface="RijksoverheidSansWebTextRegular"/>
              </a:rPr>
              <a:t>residence permit for you. -&gt; What if your employer is not a </a:t>
            </a:r>
            <a:r>
              <a:rPr lang="en-US" sz="2700" dirty="0" err="1">
                <a:solidFill>
                  <a:srgbClr val="000000"/>
                </a:solidFill>
                <a:latin typeface="RijksoverheidSansWebTextRegular"/>
              </a:rPr>
              <a:t>recognised</a:t>
            </a:r>
            <a:r>
              <a:rPr lang="en-US" sz="2700" dirty="0">
                <a:solidFill>
                  <a:srgbClr val="000000"/>
                </a:solidFill>
                <a:latin typeface="RijksoverheidSansWebTextRegular"/>
              </a:rPr>
              <a:t> sponsor?</a:t>
            </a:r>
          </a:p>
          <a:p>
            <a:pPr algn="just"/>
            <a:r>
              <a:rPr lang="en-GB" sz="2700" dirty="0">
                <a:solidFill>
                  <a:srgbClr val="000000"/>
                </a:solidFill>
                <a:latin typeface="RijksoverheidSansWebTextRegular"/>
              </a:rPr>
              <a:t>You meet certain salary requirements which are in line with the market rate, meaning that you earn the same as what people in the same job earn on average. </a:t>
            </a:r>
          </a:p>
          <a:p>
            <a:pPr algn="just"/>
            <a:r>
              <a:rPr lang="en-GB" sz="2700" dirty="0">
                <a:solidFill>
                  <a:srgbClr val="000000"/>
                </a:solidFill>
                <a:latin typeface="RijksoverheidSansWebTextRegular"/>
              </a:rPr>
              <a:t>If you are going to work as an individual healthcare professional, you must be listed in the register of individual healthcare professionals (in Dutch: BIG-register).</a:t>
            </a:r>
            <a:endParaRPr lang="nl-NL" sz="2700" dirty="0">
              <a:solidFill>
                <a:srgbClr val="000000"/>
              </a:solidFill>
              <a:latin typeface="RijksoverheidSansWebTextRegular"/>
            </a:endParaRPr>
          </a:p>
          <a:p>
            <a:pPr algn="just"/>
            <a:endParaRPr lang="en-US" sz="2700" dirty="0">
              <a:solidFill>
                <a:srgbClr val="000000"/>
              </a:solidFill>
              <a:latin typeface="RijksoverheidSansWebTextRegular"/>
            </a:endParaRPr>
          </a:p>
          <a:p>
            <a:pPr algn="just"/>
            <a:endParaRPr lang="en-US" dirty="0"/>
          </a:p>
          <a:p>
            <a:pPr algn="just"/>
            <a:endParaRPr lang="en-US" dirty="0"/>
          </a:p>
        </p:txBody>
      </p:sp>
    </p:spTree>
    <p:extLst>
      <p:ext uri="{BB962C8B-B14F-4D97-AF65-F5344CB8AC3E}">
        <p14:creationId xmlns:p14="http://schemas.microsoft.com/office/powerpoint/2010/main" val="3394019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BDA669E-F5A9-0864-6A05-0199BFFCDF24}"/>
              </a:ext>
            </a:extLst>
          </p:cNvPr>
          <p:cNvSpPr txBox="1"/>
          <p:nvPr/>
        </p:nvSpPr>
        <p:spPr>
          <a:xfrm>
            <a:off x="3546653" y="1569063"/>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Transfer of employer</a:t>
            </a:r>
            <a:endParaRPr lang="en-US" dirty="0">
              <a:solidFill>
                <a:schemeClr val="bg1"/>
              </a:solidFill>
            </a:endParaRPr>
          </a:p>
        </p:txBody>
      </p:sp>
      <p:sp>
        <p:nvSpPr>
          <p:cNvPr id="29" name="TextBox 28">
            <a:extLst>
              <a:ext uri="{FF2B5EF4-FFF2-40B4-BE49-F238E27FC236}">
                <a16:creationId xmlns:a16="http://schemas.microsoft.com/office/drawing/2014/main" id="{7F5ECB6B-8E28-CC88-5789-84F245D9591D}"/>
              </a:ext>
            </a:extLst>
          </p:cNvPr>
          <p:cNvSpPr txBox="1"/>
          <p:nvPr/>
        </p:nvSpPr>
        <p:spPr>
          <a:xfrm>
            <a:off x="6338584" y="1593572"/>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Complex application</a:t>
            </a:r>
            <a:endParaRPr lang="en-US" dirty="0">
              <a:solidFill>
                <a:schemeClr val="bg1"/>
              </a:solidFill>
            </a:endParaRPr>
          </a:p>
        </p:txBody>
      </p:sp>
      <p:sp>
        <p:nvSpPr>
          <p:cNvPr id="30" name="TextBox 29">
            <a:extLst>
              <a:ext uri="{FF2B5EF4-FFF2-40B4-BE49-F238E27FC236}">
                <a16:creationId xmlns:a16="http://schemas.microsoft.com/office/drawing/2014/main" id="{4BA467D8-69E2-CF93-6604-631EC0A3A968}"/>
              </a:ext>
            </a:extLst>
          </p:cNvPr>
          <p:cNvSpPr txBox="1"/>
          <p:nvPr/>
        </p:nvSpPr>
        <p:spPr>
          <a:xfrm>
            <a:off x="6301713" y="2607013"/>
            <a:ext cx="2518558"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Pre-assessment,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on paper</a:t>
            </a:r>
          </a:p>
          <a:p>
            <a:pPr marL="171450" indent="-171450">
              <a:buFont typeface="Arial"/>
              <a:buChar char="•"/>
            </a:pPr>
            <a:r>
              <a:rPr lang="en-US" sz="1300" i="1" dirty="0">
                <a:solidFill>
                  <a:schemeClr val="bg1"/>
                </a:solidFill>
                <a:latin typeface="Calibri Light"/>
                <a:ea typeface="Verdana"/>
                <a:cs typeface="Calibri"/>
              </a:rPr>
              <a:t>Accompanying letter</a:t>
            </a:r>
            <a:br>
              <a:rPr lang="en-US" sz="1300" i="1" dirty="0">
                <a:solidFill>
                  <a:srgbClr val="FFFFFF"/>
                </a:solidFill>
                <a:latin typeface="Calibri Light"/>
                <a:ea typeface="Verdana"/>
                <a:cs typeface="Calibri"/>
              </a:rPr>
            </a:br>
            <a:endParaRPr lang="en-US" sz="1300" i="1" dirty="0">
              <a:solidFill>
                <a:srgbClr val="FFFFFF"/>
              </a:solidFill>
              <a:latin typeface="Calibri Light"/>
              <a:ea typeface="Verdana"/>
              <a:cs typeface="Calibri"/>
            </a:endParaRPr>
          </a:p>
        </p:txBody>
      </p:sp>
      <p:sp>
        <p:nvSpPr>
          <p:cNvPr id="6" name="TextBox 26">
            <a:extLst>
              <a:ext uri="{FF2B5EF4-FFF2-40B4-BE49-F238E27FC236}">
                <a16:creationId xmlns:a16="http://schemas.microsoft.com/office/drawing/2014/main" id="{9E8A37C6-256F-32AB-0306-48D7D484A720}"/>
              </a:ext>
            </a:extLst>
          </p:cNvPr>
          <p:cNvSpPr txBox="1"/>
          <p:nvPr/>
        </p:nvSpPr>
        <p:spPr>
          <a:xfrm>
            <a:off x="797530" y="2580133"/>
            <a:ext cx="2494933"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Eligibility check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via fast track</a:t>
            </a:r>
            <a:endParaRPr lang="en-US" sz="1300" i="1" dirty="0">
              <a:solidFill>
                <a:schemeClr val="bg1"/>
              </a:solidFill>
              <a:latin typeface="Calibri"/>
              <a:ea typeface="Verdana"/>
              <a:cs typeface="Calibri"/>
            </a:endParaRPr>
          </a:p>
          <a:p>
            <a:endParaRPr lang="en-US" sz="1300" i="1" dirty="0">
              <a:solidFill>
                <a:schemeClr val="bg1"/>
              </a:solidFill>
              <a:latin typeface="Calibri"/>
              <a:ea typeface="Verdana"/>
              <a:cs typeface="Calibri"/>
            </a:endParaRPr>
          </a:p>
        </p:txBody>
      </p:sp>
      <p:sp>
        <p:nvSpPr>
          <p:cNvPr id="11" name="Title 2">
            <a:extLst>
              <a:ext uri="{FF2B5EF4-FFF2-40B4-BE49-F238E27FC236}">
                <a16:creationId xmlns:a16="http://schemas.microsoft.com/office/drawing/2014/main" id="{217C335A-19C0-85A5-0971-9B764EE61F4C}"/>
              </a:ext>
            </a:extLst>
          </p:cNvPr>
          <p:cNvSpPr txBox="1">
            <a:spLocks/>
          </p:cNvSpPr>
          <p:nvPr/>
        </p:nvSpPr>
        <p:spPr>
          <a:xfrm>
            <a:off x="839787" y="409575"/>
            <a:ext cx="8698495"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tx1">
                    <a:lumMod val="65000"/>
                    <a:lumOff val="35000"/>
                  </a:schemeClr>
                </a:solidFill>
              </a:rPr>
              <a:t>Highly skilled migrants – Our process</a:t>
            </a:r>
          </a:p>
        </p:txBody>
      </p:sp>
      <p:pic>
        <p:nvPicPr>
          <p:cNvPr id="10" name="Afbeelding 9">
            <a:extLst>
              <a:ext uri="{FF2B5EF4-FFF2-40B4-BE49-F238E27FC236}">
                <a16:creationId xmlns:a16="http://schemas.microsoft.com/office/drawing/2014/main" id="{3A6BE0E6-8317-8331-D904-0FB76A62C510}"/>
              </a:ext>
            </a:extLst>
          </p:cNvPr>
          <p:cNvPicPr>
            <a:picLocks noChangeAspect="1"/>
          </p:cNvPicPr>
          <p:nvPr/>
        </p:nvPicPr>
        <p:blipFill>
          <a:blip r:embed="rId3"/>
          <a:stretch>
            <a:fillRect/>
          </a:stretch>
        </p:blipFill>
        <p:spPr>
          <a:xfrm>
            <a:off x="1590001" y="1027340"/>
            <a:ext cx="9011997" cy="4803319"/>
          </a:xfrm>
          <a:prstGeom prst="rect">
            <a:avLst/>
          </a:prstGeom>
        </p:spPr>
      </p:pic>
      <p:pic>
        <p:nvPicPr>
          <p:cNvPr id="13" name="Afbeelding 12">
            <a:extLst>
              <a:ext uri="{FF2B5EF4-FFF2-40B4-BE49-F238E27FC236}">
                <a16:creationId xmlns:a16="http://schemas.microsoft.com/office/drawing/2014/main" id="{82BBFF22-D6DF-C532-55AC-9EEF38D8137F}"/>
              </a:ext>
            </a:extLst>
          </p:cNvPr>
          <p:cNvPicPr>
            <a:picLocks noChangeAspect="1"/>
          </p:cNvPicPr>
          <p:nvPr/>
        </p:nvPicPr>
        <p:blipFill>
          <a:blip r:embed="rId4"/>
          <a:stretch>
            <a:fillRect/>
          </a:stretch>
        </p:blipFill>
        <p:spPr>
          <a:xfrm>
            <a:off x="8402625" y="5824763"/>
            <a:ext cx="3754521" cy="988032"/>
          </a:xfrm>
          <a:prstGeom prst="rect">
            <a:avLst/>
          </a:prstGeom>
        </p:spPr>
      </p:pic>
    </p:spTree>
    <p:extLst>
      <p:ext uri="{BB962C8B-B14F-4D97-AF65-F5344CB8AC3E}">
        <p14:creationId xmlns:p14="http://schemas.microsoft.com/office/powerpoint/2010/main" val="1171858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BDA669E-F5A9-0864-6A05-0199BFFCDF24}"/>
              </a:ext>
            </a:extLst>
          </p:cNvPr>
          <p:cNvSpPr txBox="1"/>
          <p:nvPr/>
        </p:nvSpPr>
        <p:spPr>
          <a:xfrm>
            <a:off x="3546653" y="1569063"/>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Transfer of employer</a:t>
            </a:r>
            <a:endParaRPr lang="en-US" dirty="0">
              <a:solidFill>
                <a:schemeClr val="bg1"/>
              </a:solidFill>
            </a:endParaRPr>
          </a:p>
        </p:txBody>
      </p:sp>
      <p:sp>
        <p:nvSpPr>
          <p:cNvPr id="29" name="TextBox 28">
            <a:extLst>
              <a:ext uri="{FF2B5EF4-FFF2-40B4-BE49-F238E27FC236}">
                <a16:creationId xmlns:a16="http://schemas.microsoft.com/office/drawing/2014/main" id="{7F5ECB6B-8E28-CC88-5789-84F245D9591D}"/>
              </a:ext>
            </a:extLst>
          </p:cNvPr>
          <p:cNvSpPr txBox="1"/>
          <p:nvPr/>
        </p:nvSpPr>
        <p:spPr>
          <a:xfrm>
            <a:off x="6338584" y="1593572"/>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Complex application</a:t>
            </a:r>
            <a:endParaRPr lang="en-US" dirty="0">
              <a:solidFill>
                <a:schemeClr val="bg1"/>
              </a:solidFill>
            </a:endParaRPr>
          </a:p>
        </p:txBody>
      </p:sp>
      <p:sp>
        <p:nvSpPr>
          <p:cNvPr id="30" name="TextBox 29">
            <a:extLst>
              <a:ext uri="{FF2B5EF4-FFF2-40B4-BE49-F238E27FC236}">
                <a16:creationId xmlns:a16="http://schemas.microsoft.com/office/drawing/2014/main" id="{4BA467D8-69E2-CF93-6604-631EC0A3A968}"/>
              </a:ext>
            </a:extLst>
          </p:cNvPr>
          <p:cNvSpPr txBox="1"/>
          <p:nvPr/>
        </p:nvSpPr>
        <p:spPr>
          <a:xfrm>
            <a:off x="6301713" y="2607013"/>
            <a:ext cx="2518558"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Pre-assessment,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on paper</a:t>
            </a:r>
          </a:p>
          <a:p>
            <a:pPr marL="171450" indent="-171450">
              <a:buFont typeface="Arial"/>
              <a:buChar char="•"/>
            </a:pPr>
            <a:r>
              <a:rPr lang="en-US" sz="1300" i="1" dirty="0">
                <a:solidFill>
                  <a:schemeClr val="bg1"/>
                </a:solidFill>
                <a:latin typeface="Calibri Light"/>
                <a:ea typeface="Verdana"/>
                <a:cs typeface="Calibri"/>
              </a:rPr>
              <a:t>Accompanying letter</a:t>
            </a:r>
            <a:br>
              <a:rPr lang="en-US" sz="1300" i="1" dirty="0">
                <a:solidFill>
                  <a:srgbClr val="FFFFFF"/>
                </a:solidFill>
                <a:latin typeface="Calibri Light"/>
                <a:ea typeface="Verdana"/>
                <a:cs typeface="Calibri"/>
              </a:rPr>
            </a:br>
            <a:endParaRPr lang="en-US" sz="1300" i="1" dirty="0">
              <a:solidFill>
                <a:srgbClr val="FFFFFF"/>
              </a:solidFill>
              <a:latin typeface="Calibri Light"/>
              <a:ea typeface="Verdana"/>
              <a:cs typeface="Calibri"/>
            </a:endParaRPr>
          </a:p>
        </p:txBody>
      </p:sp>
      <p:sp>
        <p:nvSpPr>
          <p:cNvPr id="11" name="Title 2">
            <a:extLst>
              <a:ext uri="{FF2B5EF4-FFF2-40B4-BE49-F238E27FC236}">
                <a16:creationId xmlns:a16="http://schemas.microsoft.com/office/drawing/2014/main" id="{217C335A-19C0-85A5-0971-9B764EE61F4C}"/>
              </a:ext>
            </a:extLst>
          </p:cNvPr>
          <p:cNvSpPr txBox="1">
            <a:spLocks/>
          </p:cNvSpPr>
          <p:nvPr/>
        </p:nvSpPr>
        <p:spPr>
          <a:xfrm>
            <a:off x="839787" y="409575"/>
            <a:ext cx="8891441"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chemeClr val="tx1">
                    <a:lumMod val="65000"/>
                    <a:lumOff val="35000"/>
                  </a:schemeClr>
                </a:solidFill>
              </a:rPr>
              <a:t>Highly skilled migrants</a:t>
            </a:r>
          </a:p>
        </p:txBody>
      </p:sp>
      <p:pic>
        <p:nvPicPr>
          <p:cNvPr id="3" name="Afbeelding 2">
            <a:extLst>
              <a:ext uri="{FF2B5EF4-FFF2-40B4-BE49-F238E27FC236}">
                <a16:creationId xmlns:a16="http://schemas.microsoft.com/office/drawing/2014/main" id="{595469A6-A460-8611-4081-E155FBBFD948}"/>
              </a:ext>
            </a:extLst>
          </p:cNvPr>
          <p:cNvPicPr>
            <a:picLocks noChangeAspect="1"/>
          </p:cNvPicPr>
          <p:nvPr/>
        </p:nvPicPr>
        <p:blipFill>
          <a:blip r:embed="rId3"/>
          <a:stretch>
            <a:fillRect/>
          </a:stretch>
        </p:blipFill>
        <p:spPr>
          <a:xfrm>
            <a:off x="1855992" y="1043025"/>
            <a:ext cx="8891441" cy="4760676"/>
          </a:xfrm>
          <a:prstGeom prst="rect">
            <a:avLst/>
          </a:prstGeom>
          <a:noFill/>
        </p:spPr>
      </p:pic>
      <p:pic>
        <p:nvPicPr>
          <p:cNvPr id="5" name="Afbeelding 4">
            <a:extLst>
              <a:ext uri="{FF2B5EF4-FFF2-40B4-BE49-F238E27FC236}">
                <a16:creationId xmlns:a16="http://schemas.microsoft.com/office/drawing/2014/main" id="{D6DBA5A9-DB38-36C4-0C16-78C0617A6AD8}"/>
              </a:ext>
            </a:extLst>
          </p:cNvPr>
          <p:cNvPicPr>
            <a:picLocks noChangeAspect="1"/>
          </p:cNvPicPr>
          <p:nvPr/>
        </p:nvPicPr>
        <p:blipFill>
          <a:blip r:embed="rId4"/>
          <a:stretch>
            <a:fillRect/>
          </a:stretch>
        </p:blipFill>
        <p:spPr>
          <a:xfrm>
            <a:off x="8402625" y="5824763"/>
            <a:ext cx="3754521" cy="988032"/>
          </a:xfrm>
          <a:prstGeom prst="rect">
            <a:avLst/>
          </a:prstGeom>
        </p:spPr>
      </p:pic>
    </p:spTree>
    <p:extLst>
      <p:ext uri="{BB962C8B-B14F-4D97-AF65-F5344CB8AC3E}">
        <p14:creationId xmlns:p14="http://schemas.microsoft.com/office/powerpoint/2010/main" val="1477972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637401-D533-4B2E-A9DA-F682E55E8397}"/>
              </a:ext>
            </a:extLst>
          </p:cNvPr>
          <p:cNvSpPr>
            <a:spLocks noGrp="1"/>
          </p:cNvSpPr>
          <p:nvPr>
            <p:ph type="title"/>
          </p:nvPr>
        </p:nvSpPr>
        <p:spPr>
          <a:xfrm>
            <a:off x="838200" y="1711844"/>
            <a:ext cx="10515600" cy="972512"/>
          </a:xfrm>
        </p:spPr>
        <p:txBody>
          <a:bodyPr/>
          <a:lstStyle/>
          <a:p>
            <a:pPr algn="ctr"/>
            <a:r>
              <a:rPr lang="nl-NL" dirty="0" err="1"/>
              <a:t>Questions</a:t>
            </a:r>
            <a:r>
              <a:rPr lang="nl-NL" dirty="0"/>
              <a:t>?</a:t>
            </a:r>
          </a:p>
        </p:txBody>
      </p:sp>
    </p:spTree>
    <p:extLst>
      <p:ext uri="{BB962C8B-B14F-4D97-AF65-F5344CB8AC3E}">
        <p14:creationId xmlns:p14="http://schemas.microsoft.com/office/powerpoint/2010/main" val="1700282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437957"/>
          </a:xfrm>
        </p:spPr>
        <p:txBody>
          <a:bodyPr>
            <a:normAutofit/>
          </a:bodyPr>
          <a:lstStyle/>
          <a:p>
            <a:r>
              <a:rPr lang="en-GB" sz="3200" dirty="0">
                <a:effectLst/>
                <a:latin typeface="Aptos" panose="020B0004020202020204" pitchFamily="34" charset="0"/>
                <a:ea typeface="Aptos" panose="020B0004020202020204" pitchFamily="34" charset="0"/>
                <a:cs typeface="Calibri" panose="020F0502020204030204" pitchFamily="34" charset="0"/>
              </a:rPr>
              <a:t>New member of the Clarkson Hyde Network!</a:t>
            </a:r>
            <a:endParaRPr lang="en-US" sz="3200" dirty="0"/>
          </a:p>
        </p:txBody>
      </p:sp>
      <p:sp>
        <p:nvSpPr>
          <p:cNvPr id="3" name="Subtitle 2"/>
          <p:cNvSpPr>
            <a:spLocks noGrp="1"/>
          </p:cNvSpPr>
          <p:nvPr>
            <p:ph type="subTitle" idx="1"/>
          </p:nvPr>
        </p:nvSpPr>
        <p:spPr>
          <a:xfrm>
            <a:off x="1523999" y="2836928"/>
            <a:ext cx="9243527" cy="1100590"/>
          </a:xfrm>
        </p:spPr>
        <p:txBody>
          <a:bodyPr>
            <a:normAutofit/>
          </a:bodyPr>
          <a:lstStyle/>
          <a:p>
            <a:r>
              <a:rPr lang="en-US" dirty="0"/>
              <a:t>Dutchtaxadvice B.V. / Rock Payroll B.V.</a:t>
            </a:r>
          </a:p>
        </p:txBody>
      </p:sp>
      <p:pic>
        <p:nvPicPr>
          <p:cNvPr id="8" name="Afbeelding 7">
            <a:extLst>
              <a:ext uri="{FF2B5EF4-FFF2-40B4-BE49-F238E27FC236}">
                <a16:creationId xmlns:a16="http://schemas.microsoft.com/office/drawing/2014/main" id="{F70AF88E-6093-1E05-BBFC-631C9C615988}"/>
              </a:ext>
            </a:extLst>
          </p:cNvPr>
          <p:cNvPicPr>
            <a:picLocks noChangeAspect="1"/>
          </p:cNvPicPr>
          <p:nvPr/>
        </p:nvPicPr>
        <p:blipFill>
          <a:blip r:embed="rId2"/>
          <a:stretch>
            <a:fillRect/>
          </a:stretch>
        </p:blipFill>
        <p:spPr>
          <a:xfrm>
            <a:off x="9272392" y="1022077"/>
            <a:ext cx="2791215" cy="819264"/>
          </a:xfrm>
          <a:prstGeom prst="rect">
            <a:avLst/>
          </a:prstGeom>
        </p:spPr>
      </p:pic>
      <p:pic>
        <p:nvPicPr>
          <p:cNvPr id="6" name="Afbeelding 5">
            <a:extLst>
              <a:ext uri="{FF2B5EF4-FFF2-40B4-BE49-F238E27FC236}">
                <a16:creationId xmlns:a16="http://schemas.microsoft.com/office/drawing/2014/main" id="{92D35B08-B658-3328-A3DF-D2617D0D75E1}"/>
              </a:ext>
            </a:extLst>
          </p:cNvPr>
          <p:cNvPicPr>
            <a:picLocks noChangeAspect="1"/>
          </p:cNvPicPr>
          <p:nvPr/>
        </p:nvPicPr>
        <p:blipFill>
          <a:blip r:embed="rId3"/>
          <a:stretch>
            <a:fillRect/>
          </a:stretch>
        </p:blipFill>
        <p:spPr>
          <a:xfrm>
            <a:off x="237292" y="4297681"/>
            <a:ext cx="2943636" cy="2333951"/>
          </a:xfrm>
          <a:prstGeom prst="rect">
            <a:avLst/>
          </a:prstGeom>
        </p:spPr>
      </p:pic>
      <p:pic>
        <p:nvPicPr>
          <p:cNvPr id="12" name="Afbeelding 11">
            <a:extLst>
              <a:ext uri="{FF2B5EF4-FFF2-40B4-BE49-F238E27FC236}">
                <a16:creationId xmlns:a16="http://schemas.microsoft.com/office/drawing/2014/main" id="{684038A8-BACE-BCA6-70CA-7B29944710E5}"/>
              </a:ext>
            </a:extLst>
          </p:cNvPr>
          <p:cNvPicPr>
            <a:picLocks noChangeAspect="1"/>
          </p:cNvPicPr>
          <p:nvPr/>
        </p:nvPicPr>
        <p:blipFill>
          <a:blip r:embed="rId4"/>
          <a:stretch>
            <a:fillRect/>
          </a:stretch>
        </p:blipFill>
        <p:spPr>
          <a:xfrm>
            <a:off x="2908914" y="4214126"/>
            <a:ext cx="2791215" cy="2429214"/>
          </a:xfrm>
          <a:prstGeom prst="rect">
            <a:avLst/>
          </a:prstGeom>
        </p:spPr>
      </p:pic>
    </p:spTree>
    <p:extLst>
      <p:ext uri="{BB962C8B-B14F-4D97-AF65-F5344CB8AC3E}">
        <p14:creationId xmlns:p14="http://schemas.microsoft.com/office/powerpoint/2010/main" val="1160612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Who are we?</a:t>
            </a:r>
          </a:p>
        </p:txBody>
      </p:sp>
      <p:sp>
        <p:nvSpPr>
          <p:cNvPr id="3" name="Content Placeholder 2"/>
          <p:cNvSpPr>
            <a:spLocks noGrp="1"/>
          </p:cNvSpPr>
          <p:nvPr>
            <p:ph idx="1"/>
          </p:nvPr>
        </p:nvSpPr>
        <p:spPr/>
        <p:txBody>
          <a:bodyPr>
            <a:normAutofit/>
          </a:bodyPr>
          <a:lstStyle/>
          <a:p>
            <a:pPr>
              <a:buFontTx/>
              <a:buChar char="-"/>
            </a:pPr>
            <a:r>
              <a:rPr lang="en-US" dirty="0"/>
              <a:t>We are a group of 9 experienced </a:t>
            </a:r>
            <a:r>
              <a:rPr lang="en-US"/>
              <a:t>tax professionals</a:t>
            </a:r>
            <a:endParaRPr lang="en-US" dirty="0"/>
          </a:p>
          <a:p>
            <a:pPr>
              <a:buFontTx/>
              <a:buChar char="-"/>
            </a:pPr>
            <a:r>
              <a:rPr lang="en-US" dirty="0"/>
              <a:t>We are located in Haarlem (15 min from Amsterdam)</a:t>
            </a:r>
          </a:p>
          <a:p>
            <a:pPr>
              <a:buFontTx/>
              <a:buChar char="-"/>
            </a:pPr>
            <a:r>
              <a:rPr lang="en-US" dirty="0"/>
              <a:t>Our main focus is helping international companies, but we also help individuals</a:t>
            </a:r>
          </a:p>
          <a:p>
            <a:pPr>
              <a:buFontTx/>
              <a:buChar char="-"/>
            </a:pPr>
            <a:r>
              <a:rPr lang="en-US" dirty="0"/>
              <a:t>95% of our clients have an international background</a:t>
            </a:r>
          </a:p>
          <a:p>
            <a:pPr>
              <a:buFontTx/>
              <a:buChar char="-"/>
            </a:pPr>
            <a:r>
              <a:rPr lang="en-US" dirty="0"/>
              <a:t>For example, they are people who come from outside the Netherlands and have started or want to start a business there, or they are Dutch companies led by internationals</a:t>
            </a:r>
          </a:p>
        </p:txBody>
      </p:sp>
    </p:spTree>
    <p:extLst>
      <p:ext uri="{BB962C8B-B14F-4D97-AF65-F5344CB8AC3E}">
        <p14:creationId xmlns:p14="http://schemas.microsoft.com/office/powerpoint/2010/main" val="3682674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7895" y="559712"/>
            <a:ext cx="6987140" cy="611188"/>
          </a:xfrm>
        </p:spPr>
        <p:txBody>
          <a:bodyPr anchor="t">
            <a:noAutofit/>
          </a:bodyPr>
          <a:lstStyle/>
          <a:p>
            <a:r>
              <a:rPr lang="en-US" sz="3600" dirty="0">
                <a:solidFill>
                  <a:srgbClr val="903111"/>
                </a:solidFill>
              </a:rPr>
              <a:t>Our services</a:t>
            </a:r>
          </a:p>
        </p:txBody>
      </p:sp>
      <p:sp>
        <p:nvSpPr>
          <p:cNvPr id="5" name="Text Placeholder 4"/>
          <p:cNvSpPr>
            <a:spLocks noGrp="1"/>
          </p:cNvSpPr>
          <p:nvPr>
            <p:ph type="body" sz="half" idx="2"/>
          </p:nvPr>
        </p:nvSpPr>
        <p:spPr>
          <a:xfrm>
            <a:off x="1018395" y="1471174"/>
            <a:ext cx="8231261" cy="611188"/>
          </a:xfrm>
        </p:spPr>
        <p:txBody>
          <a:bodyPr>
            <a:normAutofit/>
          </a:bodyPr>
          <a:lstStyle/>
          <a:p>
            <a:pPr algn="just"/>
            <a:r>
              <a:rPr lang="en-US" b="1" dirty="0"/>
              <a:t>We provide a broad range of tax and administrative services to international businesses that operate in the Netherlands. But also to individuals. Our services consist of amongst others: </a:t>
            </a:r>
            <a:endParaRPr lang="en-US" dirty="0"/>
          </a:p>
          <a:p>
            <a:pPr algn="just"/>
            <a:endParaRPr lang="en-US" dirty="0"/>
          </a:p>
          <a:p>
            <a:pPr algn="just"/>
            <a:endParaRPr lang="en-US" dirty="0"/>
          </a:p>
        </p:txBody>
      </p:sp>
      <p:sp>
        <p:nvSpPr>
          <p:cNvPr id="2" name="Text Placeholder 4">
            <a:extLst>
              <a:ext uri="{FF2B5EF4-FFF2-40B4-BE49-F238E27FC236}">
                <a16:creationId xmlns:a16="http://schemas.microsoft.com/office/drawing/2014/main" id="{70C49A8C-3DAA-8B20-D0E6-0C97C4E9FD69}"/>
              </a:ext>
            </a:extLst>
          </p:cNvPr>
          <p:cNvSpPr txBox="1">
            <a:spLocks/>
          </p:cNvSpPr>
          <p:nvPr/>
        </p:nvSpPr>
        <p:spPr>
          <a:xfrm>
            <a:off x="1018395" y="2179204"/>
            <a:ext cx="8231261" cy="320760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lumMod val="5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accent1">
                    <a:lumMod val="50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accent1">
                    <a:lumMod val="50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accent1">
                    <a:lumMod val="50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accent1">
                    <a:lumMod val="5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just"/>
            <a:endParaRPr lang="en-US" dirty="0"/>
          </a:p>
          <a:p>
            <a:pPr algn="just"/>
            <a:endParaRPr lang="en-US" dirty="0"/>
          </a:p>
        </p:txBody>
      </p:sp>
      <p:sp>
        <p:nvSpPr>
          <p:cNvPr id="6" name="Text Placeholder 4">
            <a:extLst>
              <a:ext uri="{FF2B5EF4-FFF2-40B4-BE49-F238E27FC236}">
                <a16:creationId xmlns:a16="http://schemas.microsoft.com/office/drawing/2014/main" id="{68FD048E-0A36-94D5-2A81-3D3885B22ECA}"/>
              </a:ext>
            </a:extLst>
          </p:cNvPr>
          <p:cNvSpPr txBox="1">
            <a:spLocks/>
          </p:cNvSpPr>
          <p:nvPr/>
        </p:nvSpPr>
        <p:spPr>
          <a:xfrm>
            <a:off x="1018395" y="2179203"/>
            <a:ext cx="8937455" cy="4495061"/>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accent1">
                    <a:lumMod val="5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accent1">
                    <a:lumMod val="50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accent1">
                    <a:lumMod val="50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accent1">
                    <a:lumMod val="50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accent1">
                    <a:lumMod val="50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285750" indent="-285750" algn="just">
              <a:buFont typeface="Wingdings" panose="05000000000000000000" pitchFamily="2" charset="2"/>
              <a:buChar char="Ø"/>
            </a:pPr>
            <a:r>
              <a:rPr lang="en-US" dirty="0">
                <a:solidFill>
                  <a:schemeClr val="bg2">
                    <a:lumMod val="25000"/>
                  </a:schemeClr>
                </a:solidFill>
              </a:rPr>
              <a:t>Tax advice on various topics, incl. tax treaties, CIT, transfer pricing, PIT, VAT but also other topics</a:t>
            </a:r>
          </a:p>
          <a:p>
            <a:pPr marL="285750" indent="-285750" algn="just">
              <a:buFont typeface="Wingdings" panose="05000000000000000000" pitchFamily="2" charset="2"/>
              <a:buChar char="Ø"/>
            </a:pPr>
            <a:r>
              <a:rPr lang="en-US" dirty="0">
                <a:solidFill>
                  <a:schemeClr val="bg2">
                    <a:lumMod val="25000"/>
                  </a:schemeClr>
                </a:solidFill>
              </a:rPr>
              <a:t>Dutch company formation and structuring</a:t>
            </a:r>
          </a:p>
          <a:p>
            <a:pPr marL="285750" indent="-285750" algn="just">
              <a:buFont typeface="Wingdings" panose="05000000000000000000" pitchFamily="2" charset="2"/>
              <a:buChar char="Ø"/>
            </a:pPr>
            <a:r>
              <a:rPr lang="en-US" dirty="0">
                <a:solidFill>
                  <a:schemeClr val="bg2">
                    <a:lumMod val="25000"/>
                  </a:schemeClr>
                </a:solidFill>
              </a:rPr>
              <a:t>Business administration plus monthly/quarterly VAT filing and ICP filings, if applicable</a:t>
            </a:r>
          </a:p>
          <a:p>
            <a:pPr marL="285750" indent="-285750" algn="just">
              <a:buFont typeface="Wingdings" panose="05000000000000000000" pitchFamily="2" charset="2"/>
              <a:buChar char="Ø"/>
            </a:pPr>
            <a:r>
              <a:rPr lang="en-US" dirty="0">
                <a:solidFill>
                  <a:schemeClr val="bg2">
                    <a:lumMod val="25000"/>
                  </a:schemeClr>
                </a:solidFill>
              </a:rPr>
              <a:t>Payroll administration</a:t>
            </a:r>
          </a:p>
          <a:p>
            <a:pPr marL="285750" indent="-285750" algn="just">
              <a:buFont typeface="Wingdings" panose="05000000000000000000" pitchFamily="2" charset="2"/>
              <a:buChar char="Ø"/>
            </a:pPr>
            <a:r>
              <a:rPr lang="en-US" dirty="0">
                <a:solidFill>
                  <a:schemeClr val="bg2">
                    <a:lumMod val="25000"/>
                  </a:schemeClr>
                </a:solidFill>
              </a:rPr>
              <a:t>Drafting Annual Accounts and publishing them with the Dutch Chamber of Commerce</a:t>
            </a:r>
          </a:p>
          <a:p>
            <a:pPr marL="285750" indent="-285750" algn="just">
              <a:buFont typeface="Wingdings" panose="05000000000000000000" pitchFamily="2" charset="2"/>
              <a:buChar char="Ø"/>
            </a:pPr>
            <a:r>
              <a:rPr lang="en-US" dirty="0">
                <a:solidFill>
                  <a:schemeClr val="bg2">
                    <a:lumMod val="25000"/>
                  </a:schemeClr>
                </a:solidFill>
              </a:rPr>
              <a:t>Preparation and filing of corporate income tax returns</a:t>
            </a:r>
          </a:p>
          <a:p>
            <a:pPr marL="285750" indent="-285750" algn="just">
              <a:buFont typeface="Wingdings" panose="05000000000000000000" pitchFamily="2" charset="2"/>
              <a:buChar char="Ø"/>
            </a:pPr>
            <a:r>
              <a:rPr lang="en-US" dirty="0">
                <a:solidFill>
                  <a:schemeClr val="bg2">
                    <a:lumMod val="25000"/>
                  </a:schemeClr>
                </a:solidFill>
              </a:rPr>
              <a:t>Preparation and filing of personal income tax returns</a:t>
            </a:r>
          </a:p>
          <a:p>
            <a:pPr marL="285750" indent="-285750" algn="just">
              <a:buFont typeface="Wingdings" panose="05000000000000000000" pitchFamily="2" charset="2"/>
              <a:buChar char="Ø"/>
            </a:pPr>
            <a:r>
              <a:rPr lang="en-US" dirty="0">
                <a:solidFill>
                  <a:schemeClr val="bg2">
                    <a:lumMod val="25000"/>
                  </a:schemeClr>
                </a:solidFill>
              </a:rPr>
              <a:t>Application for the 30% ruling (expat ruling) via the ‘fast track’ (approved within 2 - 3 weeks)</a:t>
            </a:r>
          </a:p>
          <a:p>
            <a:pPr marL="285750" indent="-285750" algn="just">
              <a:buFont typeface="Wingdings" panose="05000000000000000000" pitchFamily="2" charset="2"/>
              <a:buChar char="Ø"/>
            </a:pPr>
            <a:r>
              <a:rPr lang="en-US" dirty="0">
                <a:solidFill>
                  <a:schemeClr val="bg2">
                    <a:lumMod val="25000"/>
                  </a:schemeClr>
                </a:solidFill>
              </a:rPr>
              <a:t>A1 certificates and posted worker notifications</a:t>
            </a:r>
          </a:p>
          <a:p>
            <a:pPr marL="285750" indent="-285750" algn="just">
              <a:buFont typeface="Wingdings" panose="05000000000000000000" pitchFamily="2" charset="2"/>
              <a:buChar char="Ø"/>
            </a:pPr>
            <a:r>
              <a:rPr lang="en-US" dirty="0">
                <a:solidFill>
                  <a:schemeClr val="bg2">
                    <a:lumMod val="25000"/>
                  </a:schemeClr>
                </a:solidFill>
              </a:rPr>
              <a:t>Employer of record service for knowledge migrants (</a:t>
            </a:r>
            <a:r>
              <a:rPr lang="en-US" dirty="0" err="1">
                <a:solidFill>
                  <a:schemeClr val="bg2">
                    <a:lumMod val="25000"/>
                  </a:schemeClr>
                </a:solidFill>
              </a:rPr>
              <a:t>recognised</a:t>
            </a:r>
            <a:r>
              <a:rPr lang="en-US" dirty="0">
                <a:solidFill>
                  <a:schemeClr val="bg2">
                    <a:lumMod val="25000"/>
                  </a:schemeClr>
                </a:solidFill>
              </a:rPr>
              <a:t> sponsor)</a:t>
            </a:r>
          </a:p>
          <a:p>
            <a:pPr marL="285750" indent="-285750" algn="just">
              <a:buFont typeface="Wingdings" panose="05000000000000000000" pitchFamily="2" charset="2"/>
              <a:buChar char="Ø"/>
            </a:pPr>
            <a:r>
              <a:rPr lang="en-US" dirty="0">
                <a:solidFill>
                  <a:schemeClr val="bg2">
                    <a:lumMod val="25000"/>
                  </a:schemeClr>
                </a:solidFill>
              </a:rPr>
              <a:t>Tax briefings</a:t>
            </a:r>
          </a:p>
          <a:p>
            <a:pPr marL="285750" indent="-285750" algn="just">
              <a:buFont typeface="Wingdings" panose="05000000000000000000" pitchFamily="2" charset="2"/>
              <a:buChar char="Ø"/>
            </a:pPr>
            <a:r>
              <a:rPr lang="en-US" dirty="0">
                <a:solidFill>
                  <a:schemeClr val="bg2">
                    <a:lumMod val="25000"/>
                  </a:schemeClr>
                </a:solidFill>
              </a:rPr>
              <a:t>Etcetera</a:t>
            </a:r>
          </a:p>
          <a:p>
            <a:pPr marL="285750" indent="-285750" algn="just">
              <a:buFont typeface="Wingdings" panose="05000000000000000000" pitchFamily="2" charset="2"/>
              <a:buChar char="Ø"/>
            </a:pPr>
            <a:r>
              <a:rPr lang="en-US" dirty="0">
                <a:solidFill>
                  <a:schemeClr val="bg2">
                    <a:lumMod val="25000"/>
                  </a:schemeClr>
                </a:solidFill>
              </a:rPr>
              <a:t>We are no “auditors”, but if required we have auditors in our network and we can do “pre audit work”</a:t>
            </a:r>
          </a:p>
          <a:p>
            <a:pPr marL="285750" indent="-285750" algn="just">
              <a:buFont typeface="Wingdings" panose="05000000000000000000" pitchFamily="2" charset="2"/>
              <a:buChar char="Ø"/>
            </a:pPr>
            <a:r>
              <a:rPr lang="en-US" dirty="0">
                <a:solidFill>
                  <a:schemeClr val="bg2">
                    <a:lumMod val="25000"/>
                  </a:schemeClr>
                </a:solidFill>
              </a:rPr>
              <a:t>Where specialists are required, we also can provide this via our network</a:t>
            </a:r>
          </a:p>
          <a:p>
            <a:pPr algn="just"/>
            <a:endParaRPr lang="en-US" dirty="0">
              <a:solidFill>
                <a:schemeClr val="bg2">
                  <a:lumMod val="25000"/>
                </a:schemeClr>
              </a:solidFill>
            </a:endParaRPr>
          </a:p>
          <a:p>
            <a:pPr algn="just"/>
            <a:endParaRPr lang="en-US" dirty="0"/>
          </a:p>
          <a:p>
            <a:pPr algn="just"/>
            <a:endParaRPr lang="en-US" dirty="0"/>
          </a:p>
        </p:txBody>
      </p:sp>
    </p:spTree>
    <p:extLst>
      <p:ext uri="{BB962C8B-B14F-4D97-AF65-F5344CB8AC3E}">
        <p14:creationId xmlns:p14="http://schemas.microsoft.com/office/powerpoint/2010/main" val="3738018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DB790-6BB1-4146-95F3-D41717AC2BF3}"/>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b="1" kern="1200">
                <a:solidFill>
                  <a:srgbClr val="C00000"/>
                </a:solidFill>
                <a:latin typeface="+mj-lt"/>
                <a:ea typeface="+mj-ea"/>
                <a:cs typeface="+mj-cs"/>
              </a:defRPr>
            </a:lvl1pPr>
          </a:lstStyle>
          <a:p>
            <a:r>
              <a:rPr lang="en-US" dirty="0"/>
              <a:t>30% Ruling</a:t>
            </a:r>
            <a:br>
              <a:rPr lang="en-US" dirty="0"/>
            </a:br>
            <a:r>
              <a:rPr lang="en-US" dirty="0"/>
              <a:t>- Overview and benefits</a:t>
            </a:r>
          </a:p>
        </p:txBody>
      </p:sp>
      <p:sp>
        <p:nvSpPr>
          <p:cNvPr id="3" name="Tijdelijke aanduiding voor inhoud 3">
            <a:extLst>
              <a:ext uri="{FF2B5EF4-FFF2-40B4-BE49-F238E27FC236}">
                <a16:creationId xmlns:a16="http://schemas.microsoft.com/office/drawing/2014/main" id="{43802A02-94C4-4F65-818A-96F08CF6A5C5}"/>
              </a:ext>
            </a:extLst>
          </p:cNvPr>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dirty="0"/>
              <a:t>Reason enough to come to the Netherlands</a:t>
            </a:r>
          </a:p>
          <a:p>
            <a:endParaRPr lang="en-US" dirty="0"/>
          </a:p>
          <a:p>
            <a:r>
              <a:rPr lang="en-US" dirty="0"/>
              <a:t>30% of your taxable salary is no longer taxable but is tax free</a:t>
            </a:r>
          </a:p>
          <a:p>
            <a:endParaRPr lang="en-US" dirty="0"/>
          </a:p>
          <a:p>
            <a:r>
              <a:rPr lang="en-US" dirty="0"/>
              <a:t>You do not pay tax on your savings and investments (which may change)</a:t>
            </a:r>
          </a:p>
          <a:p>
            <a:endParaRPr lang="en-US" dirty="0"/>
          </a:p>
          <a:p>
            <a:r>
              <a:rPr lang="en-US" dirty="0"/>
              <a:t>Some extra benefits (international school fees, drivers license)</a:t>
            </a:r>
          </a:p>
          <a:p>
            <a:pPr marL="0" indent="0">
              <a:buNone/>
            </a:pPr>
            <a:endParaRPr lang="en-US" dirty="0">
              <a:solidFill>
                <a:srgbClr val="0070C0"/>
              </a:solidFill>
            </a:endParaRPr>
          </a:p>
          <a:p>
            <a:endParaRPr lang="nl-NL" dirty="0"/>
          </a:p>
        </p:txBody>
      </p:sp>
    </p:spTree>
    <p:extLst>
      <p:ext uri="{BB962C8B-B14F-4D97-AF65-F5344CB8AC3E}">
        <p14:creationId xmlns:p14="http://schemas.microsoft.com/office/powerpoint/2010/main" val="1711162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3">
            <a:extLst>
              <a:ext uri="{FF2B5EF4-FFF2-40B4-BE49-F238E27FC236}">
                <a16:creationId xmlns:a16="http://schemas.microsoft.com/office/drawing/2014/main" id="{39AFC980-41FE-43D8-BD3E-BDF2FB4BACFA}"/>
              </a:ext>
            </a:extLst>
          </p:cNvPr>
          <p:cNvSpPr txBox="1">
            <a:spLocks/>
          </p:cNvSpPr>
          <p:nvPr/>
        </p:nvSpPr>
        <p:spPr>
          <a:xfrm>
            <a:off x="838200" y="1825625"/>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r>
              <a:rPr lang="en-US" dirty="0"/>
              <a:t>You should be hired from abroad (150km rule, 16/24 months, PhD)</a:t>
            </a:r>
            <a:br>
              <a:rPr lang="en-US" dirty="0"/>
            </a:br>
            <a:endParaRPr lang="en-US" dirty="0"/>
          </a:p>
          <a:p>
            <a:r>
              <a:rPr lang="en-US" dirty="0"/>
              <a:t> Specific Expertise</a:t>
            </a:r>
          </a:p>
          <a:p>
            <a:pPr lvl="2"/>
            <a:r>
              <a:rPr lang="en-US" dirty="0"/>
              <a:t>30+ Salary based (EUR 46.107 in 2024)</a:t>
            </a:r>
          </a:p>
          <a:p>
            <a:pPr lvl="2"/>
            <a:r>
              <a:rPr lang="en-US" dirty="0"/>
              <a:t>30- Knowledge based (University Master required), but also salary based (EUR 35.048)</a:t>
            </a:r>
          </a:p>
          <a:p>
            <a:pPr lvl="2"/>
            <a:r>
              <a:rPr lang="en-US" dirty="0"/>
              <a:t>Research institution/ Medical</a:t>
            </a:r>
          </a:p>
          <a:p>
            <a:endParaRPr lang="en-US" dirty="0"/>
          </a:p>
          <a:p>
            <a:r>
              <a:rPr lang="en-US" dirty="0"/>
              <a:t>Term of the ruling is 5 years less your prior time spent in the Netherlands (in the last 25 years)</a:t>
            </a:r>
          </a:p>
          <a:p>
            <a:endParaRPr lang="en-US" dirty="0"/>
          </a:p>
        </p:txBody>
      </p:sp>
      <p:sp>
        <p:nvSpPr>
          <p:cNvPr id="5" name="Title 1">
            <a:extLst>
              <a:ext uri="{FF2B5EF4-FFF2-40B4-BE49-F238E27FC236}">
                <a16:creationId xmlns:a16="http://schemas.microsoft.com/office/drawing/2014/main" id="{B73B834D-F117-43EC-B440-A10330C8EFF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b="1" kern="1200">
                <a:solidFill>
                  <a:srgbClr val="C00000"/>
                </a:solidFill>
                <a:latin typeface="+mj-lt"/>
                <a:ea typeface="+mj-ea"/>
                <a:cs typeface="+mj-cs"/>
              </a:defRPr>
            </a:lvl1pPr>
          </a:lstStyle>
          <a:p>
            <a:r>
              <a:rPr lang="en-US" dirty="0"/>
              <a:t>30% Ruling</a:t>
            </a:r>
            <a:br>
              <a:rPr lang="en-US" dirty="0"/>
            </a:br>
            <a:r>
              <a:rPr lang="en-US" dirty="0"/>
              <a:t>- The Conditions</a:t>
            </a:r>
          </a:p>
        </p:txBody>
      </p:sp>
    </p:spTree>
    <p:extLst>
      <p:ext uri="{BB962C8B-B14F-4D97-AF65-F5344CB8AC3E}">
        <p14:creationId xmlns:p14="http://schemas.microsoft.com/office/powerpoint/2010/main" val="1832208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5A8EC-8C75-4702-8A7D-D43CEC9B2E58}"/>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b="1" kern="1200">
                <a:solidFill>
                  <a:srgbClr val="C00000"/>
                </a:solidFill>
                <a:latin typeface="+mj-lt"/>
                <a:ea typeface="+mj-ea"/>
                <a:cs typeface="+mj-cs"/>
              </a:defRPr>
            </a:lvl1pPr>
          </a:lstStyle>
          <a:p>
            <a:r>
              <a:rPr lang="en-US" dirty="0"/>
              <a:t>30% Ruling</a:t>
            </a:r>
            <a:br>
              <a:rPr lang="en-US" dirty="0"/>
            </a:br>
            <a:r>
              <a:rPr lang="en-US" dirty="0"/>
              <a:t>- How to get it?</a:t>
            </a:r>
          </a:p>
        </p:txBody>
      </p:sp>
      <p:sp>
        <p:nvSpPr>
          <p:cNvPr id="3" name="Tijdelijke aanduiding voor inhoud 3">
            <a:extLst>
              <a:ext uri="{FF2B5EF4-FFF2-40B4-BE49-F238E27FC236}">
                <a16:creationId xmlns:a16="http://schemas.microsoft.com/office/drawing/2014/main" id="{B2B6A56F-D71A-4348-8EDE-F907D30264A4}"/>
              </a:ext>
            </a:extLst>
          </p:cNvPr>
          <p:cNvSpPr txBox="1">
            <a:spLocks/>
          </p:cNvSpPr>
          <p:nvPr/>
        </p:nvSpPr>
        <p:spPr>
          <a:xfrm>
            <a:off x="838200" y="1825625"/>
            <a:ext cx="10515600" cy="4351338"/>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u="sng" dirty="0"/>
              <a:t>Individuals or HR managers:</a:t>
            </a:r>
          </a:p>
          <a:p>
            <a:r>
              <a:rPr lang="en-US" sz="2400" dirty="0"/>
              <a:t>Let us check if you or your employee is eligible</a:t>
            </a:r>
          </a:p>
          <a:p>
            <a:r>
              <a:rPr lang="en-US" sz="2400" dirty="0"/>
              <a:t>If you are an employee, discuss this with your employer</a:t>
            </a:r>
          </a:p>
          <a:p>
            <a:r>
              <a:rPr lang="en-US" sz="2400" dirty="0"/>
              <a:t>Let us apply for you via the “fast track method” we are allowed to use (2-3 weeks, standard is 8-12 weeks</a:t>
            </a:r>
          </a:p>
          <a:p>
            <a:pPr lvl="1"/>
            <a:r>
              <a:rPr lang="en-US" dirty="0"/>
              <a:t>Employers are certain they can apply ruling as per first month;</a:t>
            </a:r>
          </a:p>
          <a:p>
            <a:pPr lvl="1"/>
            <a:r>
              <a:rPr lang="en-US" dirty="0"/>
              <a:t>Employees do not have to wait for the benefit;</a:t>
            </a:r>
          </a:p>
          <a:p>
            <a:pPr lvl="1"/>
            <a:r>
              <a:rPr lang="en-US" dirty="0"/>
              <a:t>It is fast and very efficient;</a:t>
            </a:r>
          </a:p>
          <a:p>
            <a:pPr lvl="1"/>
            <a:r>
              <a:rPr lang="en-US" dirty="0"/>
              <a:t>Besides this, we have a long list of what University Masters qualify (reduces costs)</a:t>
            </a:r>
          </a:p>
          <a:p>
            <a:r>
              <a:rPr lang="en-US" dirty="0"/>
              <a:t>Use our knowledge and stay updated (newsletter, LinkedIn)</a:t>
            </a:r>
            <a:br>
              <a:rPr lang="en-US" sz="2400" dirty="0"/>
            </a:br>
            <a:endParaRPr lang="en-US" sz="2400" dirty="0"/>
          </a:p>
          <a:p>
            <a:pPr marL="0" indent="0">
              <a:buNone/>
            </a:pPr>
            <a:r>
              <a:rPr lang="en-US" sz="2400" b="1" u="sng" dirty="0"/>
              <a:t>Business owners</a:t>
            </a:r>
          </a:p>
          <a:p>
            <a:r>
              <a:rPr lang="en-US" sz="2400" dirty="0"/>
              <a:t>You should be able to employ yourself (e.g. if you have a </a:t>
            </a:r>
            <a:r>
              <a:rPr lang="en-US" sz="2400" b="1" dirty="0"/>
              <a:t>B.V</a:t>
            </a:r>
            <a:r>
              <a:rPr lang="en-US" sz="2400" dirty="0"/>
              <a:t>., and thus you should not be a sole proprietor or work via a partnership)</a:t>
            </a:r>
          </a:p>
          <a:p>
            <a:r>
              <a:rPr lang="en-US" sz="2400" dirty="0"/>
              <a:t>Employment agreement with at least minimum salary</a:t>
            </a:r>
          </a:p>
          <a:p>
            <a:pPr marL="0" indent="0">
              <a:buNone/>
            </a:pPr>
            <a:endParaRPr lang="en-US" sz="2400" dirty="0"/>
          </a:p>
          <a:p>
            <a:endParaRPr lang="en-US" sz="2400" dirty="0"/>
          </a:p>
        </p:txBody>
      </p:sp>
    </p:spTree>
    <p:extLst>
      <p:ext uri="{BB962C8B-B14F-4D97-AF65-F5344CB8AC3E}">
        <p14:creationId xmlns:p14="http://schemas.microsoft.com/office/powerpoint/2010/main" val="2731821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9788" y="409575"/>
            <a:ext cx="6987140" cy="611188"/>
          </a:xfrm>
        </p:spPr>
        <p:txBody>
          <a:bodyPr anchor="t">
            <a:noAutofit/>
          </a:bodyPr>
          <a:lstStyle/>
          <a:p>
            <a:r>
              <a:rPr lang="en-US" sz="3600" dirty="0">
                <a:solidFill>
                  <a:srgbClr val="903111"/>
                </a:solidFill>
              </a:rPr>
              <a:t>30% ruling</a:t>
            </a:r>
          </a:p>
        </p:txBody>
      </p:sp>
      <p:sp>
        <p:nvSpPr>
          <p:cNvPr id="5" name="Text Placeholder 4"/>
          <p:cNvSpPr>
            <a:spLocks noGrp="1"/>
          </p:cNvSpPr>
          <p:nvPr>
            <p:ph type="body" sz="half" idx="2"/>
          </p:nvPr>
        </p:nvSpPr>
        <p:spPr>
          <a:xfrm>
            <a:off x="1018396" y="1076190"/>
            <a:ext cx="10540329" cy="2717426"/>
          </a:xfrm>
        </p:spPr>
        <p:txBody>
          <a:bodyPr>
            <a:normAutofit fontScale="92500" lnSpcReduction="20000"/>
          </a:bodyPr>
          <a:lstStyle/>
          <a:p>
            <a:pPr algn="just"/>
            <a:r>
              <a:rPr lang="en-US" b="1" dirty="0"/>
              <a:t>What a client needs to know</a:t>
            </a:r>
          </a:p>
          <a:p>
            <a:pPr algn="just"/>
            <a:r>
              <a:rPr lang="en-US" dirty="0">
                <a:solidFill>
                  <a:schemeClr val="bg2">
                    <a:lumMod val="25000"/>
                  </a:schemeClr>
                </a:solidFill>
              </a:rPr>
              <a:t>A significant part of the expats coming to the Netherlands are eligible for the 30% ruling, whether they start working for an employer, or if they are employed by their own BV. </a:t>
            </a:r>
          </a:p>
          <a:p>
            <a:pPr algn="just"/>
            <a:r>
              <a:rPr lang="en-US" dirty="0">
                <a:solidFill>
                  <a:schemeClr val="bg2">
                    <a:lumMod val="25000"/>
                  </a:schemeClr>
                </a:solidFill>
              </a:rPr>
              <a:t>We facilitate this by processing the applications for the 30% ruling via the ‘fast track’. This is a regime that allows us to assess the eligibility of the client for the 30% ruling ourselves and tax authorities only have to confirm it. This provides for a significantly shorter processing time (2 - 3 weeks compared to over 4 months for regular applications).</a:t>
            </a:r>
          </a:p>
          <a:p>
            <a:pPr algn="just"/>
            <a:r>
              <a:rPr lang="en-US" dirty="0">
                <a:solidFill>
                  <a:schemeClr val="bg2">
                    <a:lumMod val="25000"/>
                  </a:schemeClr>
                </a:solidFill>
              </a:rPr>
              <a:t>Furthermore, if we receive a complete initiation from an employer/employee who wants to apply for the 30% ruling and this initiation has a date that falls within 4 months of the first working day of the employee, then the 30% ruling can be applied from that first working day. Also, if we file the application later (within reason). The initiation must be made by email.</a:t>
            </a:r>
          </a:p>
          <a:p>
            <a:pPr algn="just"/>
            <a:r>
              <a:rPr lang="en-US" dirty="0">
                <a:solidFill>
                  <a:schemeClr val="bg2">
                    <a:lumMod val="25000"/>
                  </a:schemeClr>
                </a:solidFill>
              </a:rPr>
              <a:t>And finally, for those 30% rulings that require to have a Master’s degree, we have an extensive list of Masters that we know meet the conditions of being at least equal to a Dutch University Master. So with our 30% ruling service, there is often no need to have this approved by </a:t>
            </a:r>
            <a:r>
              <a:rPr lang="en-US" dirty="0" err="1">
                <a:solidFill>
                  <a:schemeClr val="bg2">
                    <a:lumMod val="25000"/>
                  </a:schemeClr>
                </a:solidFill>
              </a:rPr>
              <a:t>Idw</a:t>
            </a:r>
            <a:r>
              <a:rPr lang="en-US" dirty="0">
                <a:solidFill>
                  <a:schemeClr val="bg2">
                    <a:lumMod val="25000"/>
                  </a:schemeClr>
                </a:solidFill>
              </a:rPr>
              <a:t>/</a:t>
            </a:r>
            <a:r>
              <a:rPr lang="en-US" dirty="0" err="1">
                <a:solidFill>
                  <a:schemeClr val="bg2">
                    <a:lumMod val="25000"/>
                  </a:schemeClr>
                </a:solidFill>
              </a:rPr>
              <a:t>Nuffic</a:t>
            </a:r>
            <a:r>
              <a:rPr lang="en-US" dirty="0">
                <a:solidFill>
                  <a:schemeClr val="bg2">
                    <a:lumMod val="25000"/>
                  </a:schemeClr>
                </a:solidFill>
              </a:rPr>
              <a:t>.</a:t>
            </a:r>
          </a:p>
          <a:p>
            <a:pPr algn="just"/>
            <a:endParaRPr lang="en-US" dirty="0">
              <a:solidFill>
                <a:schemeClr val="bg2">
                  <a:lumMod val="25000"/>
                </a:schemeClr>
              </a:solidFill>
            </a:endParaRPr>
          </a:p>
          <a:p>
            <a:pPr algn="just"/>
            <a:endParaRPr lang="en-US" dirty="0">
              <a:solidFill>
                <a:schemeClr val="bg2">
                  <a:lumMod val="25000"/>
                </a:schemeClr>
              </a:solidFill>
            </a:endParaRPr>
          </a:p>
          <a:p>
            <a:pPr algn="just"/>
            <a:endParaRPr lang="en-US" dirty="0">
              <a:solidFill>
                <a:schemeClr val="bg2">
                  <a:lumMod val="25000"/>
                </a:schemeClr>
              </a:solidFill>
            </a:endParaRPr>
          </a:p>
          <a:p>
            <a:pPr algn="just"/>
            <a:endParaRPr lang="en-US" dirty="0"/>
          </a:p>
        </p:txBody>
      </p:sp>
      <p:sp>
        <p:nvSpPr>
          <p:cNvPr id="77" name="Title 2">
            <a:extLst>
              <a:ext uri="{FF2B5EF4-FFF2-40B4-BE49-F238E27FC236}">
                <a16:creationId xmlns:a16="http://schemas.microsoft.com/office/drawing/2014/main" id="{8F20BCA3-AD8A-8F8C-16DF-6C470BE9AFD4}"/>
              </a:ext>
            </a:extLst>
          </p:cNvPr>
          <p:cNvSpPr txBox="1">
            <a:spLocks/>
          </p:cNvSpPr>
          <p:nvPr/>
        </p:nvSpPr>
        <p:spPr>
          <a:xfrm>
            <a:off x="1186056" y="3731871"/>
            <a:ext cx="6987140" cy="611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1" kern="1200">
                <a:solidFill>
                  <a:srgbClr val="C00000"/>
                </a:solidFill>
                <a:latin typeface="+mj-lt"/>
                <a:ea typeface="+mj-ea"/>
                <a:cs typeface="+mj-cs"/>
              </a:defRPr>
            </a:lvl1pPr>
          </a:lstStyle>
          <a:p>
            <a:pPr algn="ctr"/>
            <a:r>
              <a:rPr lang="en-US" sz="2400" dirty="0">
                <a:solidFill>
                  <a:srgbClr val="1E4861"/>
                </a:solidFill>
              </a:rPr>
              <a:t>Our Process</a:t>
            </a:r>
            <a:br>
              <a:rPr lang="en-US" sz="2400" dirty="0">
                <a:solidFill>
                  <a:srgbClr val="1E4861"/>
                </a:solidFill>
              </a:rPr>
            </a:br>
            <a:r>
              <a:rPr lang="en-US" sz="1500" b="0" dirty="0">
                <a:solidFill>
                  <a:srgbClr val="903111"/>
                </a:solidFill>
              </a:rPr>
              <a:t>Straightforward and simple</a:t>
            </a:r>
          </a:p>
        </p:txBody>
      </p:sp>
      <p:pic>
        <p:nvPicPr>
          <p:cNvPr id="6" name="Graphic 5" descr="Verzenden silhouet">
            <a:extLst>
              <a:ext uri="{FF2B5EF4-FFF2-40B4-BE49-F238E27FC236}">
                <a16:creationId xmlns:a16="http://schemas.microsoft.com/office/drawing/2014/main" id="{76C65E78-2FDB-3917-0207-273B6CAF812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7391" y="4673184"/>
            <a:ext cx="538635" cy="538635"/>
          </a:xfrm>
          <a:prstGeom prst="rect">
            <a:avLst/>
          </a:prstGeom>
        </p:spPr>
      </p:pic>
      <p:grpSp>
        <p:nvGrpSpPr>
          <p:cNvPr id="2" name="Group 75">
            <a:extLst>
              <a:ext uri="{FF2B5EF4-FFF2-40B4-BE49-F238E27FC236}">
                <a16:creationId xmlns:a16="http://schemas.microsoft.com/office/drawing/2014/main" id="{1A7ED633-787B-5526-7BA0-BA53344158BD}"/>
              </a:ext>
            </a:extLst>
          </p:cNvPr>
          <p:cNvGrpSpPr>
            <a:grpSpLocks noChangeAspect="1"/>
          </p:cNvGrpSpPr>
          <p:nvPr/>
        </p:nvGrpSpPr>
        <p:grpSpPr>
          <a:xfrm>
            <a:off x="839788" y="4080810"/>
            <a:ext cx="8529528" cy="2715044"/>
            <a:chOff x="814404" y="3028867"/>
            <a:chExt cx="10056005" cy="3200942"/>
          </a:xfrm>
        </p:grpSpPr>
        <p:grpSp>
          <p:nvGrpSpPr>
            <p:cNvPr id="7" name="Group 35">
              <a:extLst>
                <a:ext uri="{FF2B5EF4-FFF2-40B4-BE49-F238E27FC236}">
                  <a16:creationId xmlns:a16="http://schemas.microsoft.com/office/drawing/2014/main" id="{C52D9EC3-9C4D-F1CF-09A3-A6C41EEB3B62}"/>
                </a:ext>
              </a:extLst>
            </p:cNvPr>
            <p:cNvGrpSpPr/>
            <p:nvPr/>
          </p:nvGrpSpPr>
          <p:grpSpPr>
            <a:xfrm>
              <a:off x="1173126" y="4458717"/>
              <a:ext cx="9252991" cy="806433"/>
              <a:chOff x="1595146" y="4256784"/>
              <a:chExt cx="9252991" cy="806433"/>
            </a:xfrm>
          </p:grpSpPr>
          <p:grpSp>
            <p:nvGrpSpPr>
              <p:cNvPr id="20" name="Group 36">
                <a:extLst>
                  <a:ext uri="{FF2B5EF4-FFF2-40B4-BE49-F238E27FC236}">
                    <a16:creationId xmlns:a16="http://schemas.microsoft.com/office/drawing/2014/main" id="{D12FF1E6-3176-F52D-302D-27F508F54ACA}"/>
                  </a:ext>
                </a:extLst>
              </p:cNvPr>
              <p:cNvGrpSpPr/>
              <p:nvPr/>
            </p:nvGrpSpPr>
            <p:grpSpPr>
              <a:xfrm>
                <a:off x="4985302" y="4256784"/>
                <a:ext cx="778151" cy="776030"/>
                <a:chOff x="3483152" y="4729224"/>
                <a:chExt cx="778151" cy="776030"/>
              </a:xfrm>
            </p:grpSpPr>
            <p:sp>
              <p:nvSpPr>
                <p:cNvPr id="38" name="Flowchart: Connector 52">
                  <a:extLst>
                    <a:ext uri="{FF2B5EF4-FFF2-40B4-BE49-F238E27FC236}">
                      <a16:creationId xmlns:a16="http://schemas.microsoft.com/office/drawing/2014/main" id="{995D8B29-A141-04CD-FD94-C68F26EBC2C5}"/>
                    </a:ext>
                  </a:extLst>
                </p:cNvPr>
                <p:cNvSpPr/>
                <p:nvPr/>
              </p:nvSpPr>
              <p:spPr>
                <a:xfrm>
                  <a:off x="3483152"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40" name="Graphic 39" descr="Arrow circle outline">
                  <a:extLst>
                    <a:ext uri="{FF2B5EF4-FFF2-40B4-BE49-F238E27FC236}">
                      <a16:creationId xmlns:a16="http://schemas.microsoft.com/office/drawing/2014/main" id="{29CAC01B-D9B1-BFB3-0A31-C16082BDB8D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91427" y="4836439"/>
                  <a:ext cx="561600" cy="561600"/>
                </a:xfrm>
                <a:prstGeom prst="rect">
                  <a:avLst/>
                </a:prstGeom>
              </p:spPr>
            </p:pic>
          </p:grpSp>
          <p:grpSp>
            <p:nvGrpSpPr>
              <p:cNvPr id="21" name="Group 37">
                <a:extLst>
                  <a:ext uri="{FF2B5EF4-FFF2-40B4-BE49-F238E27FC236}">
                    <a16:creationId xmlns:a16="http://schemas.microsoft.com/office/drawing/2014/main" id="{EC81199F-0158-A4F2-CFD9-17FB26C75B28}"/>
                  </a:ext>
                </a:extLst>
              </p:cNvPr>
              <p:cNvGrpSpPr/>
              <p:nvPr/>
            </p:nvGrpSpPr>
            <p:grpSpPr>
              <a:xfrm>
                <a:off x="10070537" y="4287187"/>
                <a:ext cx="777600" cy="776030"/>
                <a:chOff x="10070537" y="4287187"/>
                <a:chExt cx="777600" cy="776030"/>
              </a:xfrm>
            </p:grpSpPr>
            <p:sp>
              <p:nvSpPr>
                <p:cNvPr id="34" name="Flowchart: Connector 50">
                  <a:extLst>
                    <a:ext uri="{FF2B5EF4-FFF2-40B4-BE49-F238E27FC236}">
                      <a16:creationId xmlns:a16="http://schemas.microsoft.com/office/drawing/2014/main" id="{241F66EC-7F90-A106-5B87-133094D590F3}"/>
                    </a:ext>
                  </a:extLst>
                </p:cNvPr>
                <p:cNvSpPr/>
                <p:nvPr/>
              </p:nvSpPr>
              <p:spPr>
                <a:xfrm>
                  <a:off x="10070537" y="4287187"/>
                  <a:ext cx="777600"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35" name="Graphic 34" descr="Open envelope outline">
                  <a:extLst>
                    <a:ext uri="{FF2B5EF4-FFF2-40B4-BE49-F238E27FC236}">
                      <a16:creationId xmlns:a16="http://schemas.microsoft.com/office/drawing/2014/main" id="{58E52444-82D2-DD2D-264A-28514391A32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16764" y="4418217"/>
                  <a:ext cx="504000" cy="504000"/>
                </a:xfrm>
                <a:prstGeom prst="rect">
                  <a:avLst/>
                </a:prstGeom>
              </p:spPr>
            </p:pic>
          </p:grpSp>
          <p:grpSp>
            <p:nvGrpSpPr>
              <p:cNvPr id="22" name="Group 38">
                <a:extLst>
                  <a:ext uri="{FF2B5EF4-FFF2-40B4-BE49-F238E27FC236}">
                    <a16:creationId xmlns:a16="http://schemas.microsoft.com/office/drawing/2014/main" id="{3FBD30B6-DB44-4147-E077-79DA97988106}"/>
                  </a:ext>
                </a:extLst>
              </p:cNvPr>
              <p:cNvGrpSpPr/>
              <p:nvPr/>
            </p:nvGrpSpPr>
            <p:grpSpPr>
              <a:xfrm>
                <a:off x="3290224" y="4256784"/>
                <a:ext cx="778151" cy="776030"/>
                <a:chOff x="2070587" y="4729224"/>
                <a:chExt cx="778151" cy="776030"/>
              </a:xfrm>
            </p:grpSpPr>
            <p:sp>
              <p:nvSpPr>
                <p:cNvPr id="32" name="Flowchart: Connector 48">
                  <a:extLst>
                    <a:ext uri="{FF2B5EF4-FFF2-40B4-BE49-F238E27FC236}">
                      <a16:creationId xmlns:a16="http://schemas.microsoft.com/office/drawing/2014/main" id="{B70285CA-8AA5-48FC-AFAA-F6C353E01D69}"/>
                    </a:ext>
                  </a:extLst>
                </p:cNvPr>
                <p:cNvSpPr/>
                <p:nvPr/>
              </p:nvSpPr>
              <p:spPr>
                <a:xfrm>
                  <a:off x="2070587"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33" name="Graphic 32" descr="Handdruk silhouet">
                  <a:extLst>
                    <a:ext uri="{FF2B5EF4-FFF2-40B4-BE49-F238E27FC236}">
                      <a16:creationId xmlns:a16="http://schemas.microsoft.com/office/drawing/2014/main" id="{710A507D-3FBF-EB6E-2EE5-3607FCCA993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178862" y="4866842"/>
                  <a:ext cx="561600" cy="561600"/>
                </a:xfrm>
                <a:prstGeom prst="rect">
                  <a:avLst/>
                </a:prstGeom>
              </p:spPr>
            </p:pic>
          </p:grpSp>
          <p:grpSp>
            <p:nvGrpSpPr>
              <p:cNvPr id="23" name="Group 39">
                <a:extLst>
                  <a:ext uri="{FF2B5EF4-FFF2-40B4-BE49-F238E27FC236}">
                    <a16:creationId xmlns:a16="http://schemas.microsoft.com/office/drawing/2014/main" id="{4DA4F008-5D50-6BB7-052E-B07A58CB57B6}"/>
                  </a:ext>
                </a:extLst>
              </p:cNvPr>
              <p:cNvGrpSpPr/>
              <p:nvPr/>
            </p:nvGrpSpPr>
            <p:grpSpPr>
              <a:xfrm>
                <a:off x="6680380" y="4256784"/>
                <a:ext cx="778151" cy="776030"/>
                <a:chOff x="4895717" y="4729224"/>
                <a:chExt cx="778151" cy="776030"/>
              </a:xfrm>
            </p:grpSpPr>
            <p:sp>
              <p:nvSpPr>
                <p:cNvPr id="30" name="Flowchart: Connector 46">
                  <a:extLst>
                    <a:ext uri="{FF2B5EF4-FFF2-40B4-BE49-F238E27FC236}">
                      <a16:creationId xmlns:a16="http://schemas.microsoft.com/office/drawing/2014/main" id="{FA48D30B-C164-6BD1-DB1B-19A272866716}"/>
                    </a:ext>
                  </a:extLst>
                </p:cNvPr>
                <p:cNvSpPr/>
                <p:nvPr/>
              </p:nvSpPr>
              <p:spPr>
                <a:xfrm>
                  <a:off x="4895717"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31" name="Graphic 30" descr="Vergrootglas silhouet">
                  <a:extLst>
                    <a:ext uri="{FF2B5EF4-FFF2-40B4-BE49-F238E27FC236}">
                      <a16:creationId xmlns:a16="http://schemas.microsoft.com/office/drawing/2014/main" id="{E1549946-C1BD-3B0B-F658-CC6DDBA963F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991567" y="4836439"/>
                  <a:ext cx="561600" cy="561600"/>
                </a:xfrm>
                <a:prstGeom prst="rect">
                  <a:avLst/>
                </a:prstGeom>
              </p:spPr>
            </p:pic>
          </p:grpSp>
          <p:grpSp>
            <p:nvGrpSpPr>
              <p:cNvPr id="24" name="Group 40">
                <a:extLst>
                  <a:ext uri="{FF2B5EF4-FFF2-40B4-BE49-F238E27FC236}">
                    <a16:creationId xmlns:a16="http://schemas.microsoft.com/office/drawing/2014/main" id="{DC81D3C6-DCB2-26F8-E6D9-A4567EC70F51}"/>
                  </a:ext>
                </a:extLst>
              </p:cNvPr>
              <p:cNvGrpSpPr/>
              <p:nvPr/>
            </p:nvGrpSpPr>
            <p:grpSpPr>
              <a:xfrm>
                <a:off x="8375458" y="4256784"/>
                <a:ext cx="778151" cy="776030"/>
                <a:chOff x="7720847" y="4729224"/>
                <a:chExt cx="778151" cy="776030"/>
              </a:xfrm>
            </p:grpSpPr>
            <p:sp>
              <p:nvSpPr>
                <p:cNvPr id="28" name="Flowchart: Connector 44">
                  <a:extLst>
                    <a:ext uri="{FF2B5EF4-FFF2-40B4-BE49-F238E27FC236}">
                      <a16:creationId xmlns:a16="http://schemas.microsoft.com/office/drawing/2014/main" id="{D7229165-4982-1E56-44C0-46033637DBB4}"/>
                    </a:ext>
                  </a:extLst>
                </p:cNvPr>
                <p:cNvSpPr/>
                <p:nvPr/>
              </p:nvSpPr>
              <p:spPr>
                <a:xfrm>
                  <a:off x="7720847"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29" name="Graphic 28" descr="Raket silhouet">
                  <a:extLst>
                    <a:ext uri="{FF2B5EF4-FFF2-40B4-BE49-F238E27FC236}">
                      <a16:creationId xmlns:a16="http://schemas.microsoft.com/office/drawing/2014/main" id="{A2EEBB45-30E9-F359-7E25-435DFA361DF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829121" y="4865326"/>
                  <a:ext cx="540000" cy="540000"/>
                </a:xfrm>
                <a:prstGeom prst="rect">
                  <a:avLst/>
                </a:prstGeom>
              </p:spPr>
            </p:pic>
          </p:grpSp>
          <p:grpSp>
            <p:nvGrpSpPr>
              <p:cNvPr id="25" name="Group 41">
                <a:extLst>
                  <a:ext uri="{FF2B5EF4-FFF2-40B4-BE49-F238E27FC236}">
                    <a16:creationId xmlns:a16="http://schemas.microsoft.com/office/drawing/2014/main" id="{A70D142A-D7ED-63D7-AFB2-C447191D5F3F}"/>
                  </a:ext>
                </a:extLst>
              </p:cNvPr>
              <p:cNvGrpSpPr/>
              <p:nvPr/>
            </p:nvGrpSpPr>
            <p:grpSpPr>
              <a:xfrm>
                <a:off x="1595146" y="4256784"/>
                <a:ext cx="778151" cy="776030"/>
                <a:chOff x="658022" y="4729224"/>
                <a:chExt cx="778151" cy="776030"/>
              </a:xfrm>
            </p:grpSpPr>
            <p:sp>
              <p:nvSpPr>
                <p:cNvPr id="26" name="Flowchart: Connector 42">
                  <a:extLst>
                    <a:ext uri="{FF2B5EF4-FFF2-40B4-BE49-F238E27FC236}">
                      <a16:creationId xmlns:a16="http://schemas.microsoft.com/office/drawing/2014/main" id="{EF31D63B-715D-2F59-E90D-3F5247615132}"/>
                    </a:ext>
                  </a:extLst>
                </p:cNvPr>
                <p:cNvSpPr/>
                <p:nvPr/>
              </p:nvSpPr>
              <p:spPr>
                <a:xfrm>
                  <a:off x="658022" y="4729224"/>
                  <a:ext cx="778151" cy="776030"/>
                </a:xfrm>
                <a:prstGeom prst="flowChartConnector">
                  <a:avLst/>
                </a:prstGeom>
                <a:solidFill>
                  <a:srgbClr val="1E48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27" name="Graphic 26" descr="Clipboard Partially Checked outline">
                  <a:extLst>
                    <a:ext uri="{FF2B5EF4-FFF2-40B4-BE49-F238E27FC236}">
                      <a16:creationId xmlns:a16="http://schemas.microsoft.com/office/drawing/2014/main" id="{9A5EEEF3-E992-1660-EE2D-7ECBB7D9B553}"/>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59097" y="4822039"/>
                  <a:ext cx="576000" cy="576000"/>
                </a:xfrm>
                <a:prstGeom prst="rect">
                  <a:avLst/>
                </a:prstGeom>
              </p:spPr>
            </p:pic>
          </p:grpSp>
        </p:grpSp>
        <p:sp>
          <p:nvSpPr>
            <p:cNvPr id="8" name="Tekstvak 7">
              <a:extLst>
                <a:ext uri="{FF2B5EF4-FFF2-40B4-BE49-F238E27FC236}">
                  <a16:creationId xmlns:a16="http://schemas.microsoft.com/office/drawing/2014/main" id="{1EEC439C-9B8C-0D03-36CE-B098CA0155E0}"/>
                </a:ext>
              </a:extLst>
            </p:cNvPr>
            <p:cNvSpPr txBox="1"/>
            <p:nvPr/>
          </p:nvSpPr>
          <p:spPr>
            <a:xfrm>
              <a:off x="814404" y="5605970"/>
              <a:ext cx="1485011" cy="508000"/>
            </a:xfrm>
            <a:prstGeom prst="rect">
              <a:avLst/>
            </a:prstGeom>
            <a:noFill/>
            <a:ln cap="rnd">
              <a:noFill/>
            </a:ln>
          </p:spPr>
          <p:txBody>
            <a:bodyPr wrap="square" rtlCol="0">
              <a:spAutoFit/>
            </a:bodyPr>
            <a:lstStyle>
              <a:defPPr>
                <a:defRPr lang="en-US"/>
              </a:defPPr>
              <a:lvl1pPr algn="ctr">
                <a:defRPr sz="1400"/>
              </a:lvl1pPr>
            </a:lstStyle>
            <a:p>
              <a:r>
                <a:rPr lang="nl-NL" sz="1100" dirty="0"/>
                <a:t>Send </a:t>
              </a:r>
              <a:r>
                <a:rPr lang="nl-NL" sz="1100" dirty="0" err="1"/>
                <a:t>us</a:t>
              </a:r>
              <a:r>
                <a:rPr lang="nl-NL" sz="1100" dirty="0"/>
                <a:t> </a:t>
              </a:r>
              <a:r>
                <a:rPr lang="nl-NL" sz="1100" dirty="0" err="1"/>
                <a:t>an</a:t>
              </a:r>
              <a:r>
                <a:rPr lang="nl-NL" sz="1100" dirty="0"/>
                <a:t> </a:t>
              </a:r>
              <a:r>
                <a:rPr lang="nl-NL" sz="1100" dirty="0" err="1"/>
                <a:t>initiation</a:t>
              </a:r>
              <a:r>
                <a:rPr lang="nl-NL" sz="1100" dirty="0"/>
                <a:t> via email</a:t>
              </a:r>
              <a:endParaRPr lang="nl-NL" sz="1100" b="1" dirty="0"/>
            </a:p>
          </p:txBody>
        </p:sp>
        <p:sp>
          <p:nvSpPr>
            <p:cNvPr id="9" name="Tekstvak 8">
              <a:extLst>
                <a:ext uri="{FF2B5EF4-FFF2-40B4-BE49-F238E27FC236}">
                  <a16:creationId xmlns:a16="http://schemas.microsoft.com/office/drawing/2014/main" id="{407720B5-53C4-DC36-3BCB-4F8A61D08C21}"/>
                </a:ext>
              </a:extLst>
            </p:cNvPr>
            <p:cNvSpPr txBox="1"/>
            <p:nvPr/>
          </p:nvSpPr>
          <p:spPr>
            <a:xfrm>
              <a:off x="1954018" y="3395198"/>
              <a:ext cx="2622289" cy="707572"/>
            </a:xfrm>
            <a:prstGeom prst="rect">
              <a:avLst/>
            </a:prstGeom>
            <a:noFill/>
            <a:ln>
              <a:noFill/>
            </a:ln>
          </p:spPr>
          <p:txBody>
            <a:bodyPr wrap="square" rtlCol="0">
              <a:spAutoFit/>
            </a:bodyPr>
            <a:lstStyle>
              <a:defPPr>
                <a:defRPr lang="en-US"/>
              </a:defPPr>
              <a:lvl1pPr algn="ctr">
                <a:defRPr sz="1400"/>
              </a:lvl1pPr>
            </a:lstStyle>
            <a:p>
              <a:r>
                <a:rPr lang="nl-NL" sz="1100" dirty="0"/>
                <a:t>We contact </a:t>
              </a:r>
              <a:r>
                <a:rPr lang="nl-NL" sz="1100" dirty="0" err="1"/>
                <a:t>the</a:t>
              </a:r>
              <a:r>
                <a:rPr lang="nl-NL" sz="1100" dirty="0"/>
                <a:t> employee </a:t>
              </a:r>
              <a:r>
                <a:rPr lang="nl-NL" sz="1100" dirty="0" err="1"/>
                <a:t>within</a:t>
              </a:r>
              <a:r>
                <a:rPr lang="nl-NL" sz="1100" dirty="0"/>
                <a:t> 24h </a:t>
              </a:r>
              <a:r>
                <a:rPr lang="nl-NL" sz="1100" dirty="0" err="1"/>
                <a:t>to</a:t>
              </a:r>
              <a:r>
                <a:rPr lang="nl-NL" sz="1100" dirty="0"/>
                <a:t> </a:t>
              </a:r>
              <a:r>
                <a:rPr lang="nl-NL" sz="1100" dirty="0" err="1"/>
                <a:t>explain</a:t>
              </a:r>
              <a:r>
                <a:rPr lang="nl-NL" sz="1100" dirty="0"/>
                <a:t> </a:t>
              </a:r>
              <a:r>
                <a:rPr lang="nl-NL" sz="1100" dirty="0" err="1"/>
                <a:t>the</a:t>
              </a:r>
              <a:r>
                <a:rPr lang="nl-NL" sz="1100" dirty="0"/>
                <a:t> </a:t>
              </a:r>
              <a:r>
                <a:rPr lang="nl-NL" sz="1100" dirty="0" err="1"/>
                <a:t>process</a:t>
              </a:r>
              <a:r>
                <a:rPr lang="nl-NL" sz="1100" dirty="0"/>
                <a:t> and request for information</a:t>
              </a:r>
            </a:p>
          </p:txBody>
        </p:sp>
        <p:cxnSp>
          <p:nvCxnSpPr>
            <p:cNvPr id="10" name="Straight Connector 63">
              <a:extLst>
                <a:ext uri="{FF2B5EF4-FFF2-40B4-BE49-F238E27FC236}">
                  <a16:creationId xmlns:a16="http://schemas.microsoft.com/office/drawing/2014/main" id="{B4821A35-FE2F-A8F6-1E09-BE3B6972A162}"/>
                </a:ext>
              </a:extLst>
            </p:cNvPr>
            <p:cNvCxnSpPr>
              <a:cxnSpLocks/>
            </p:cNvCxnSpPr>
            <p:nvPr/>
          </p:nvCxnSpPr>
          <p:spPr>
            <a:xfrm>
              <a:off x="1562201" y="5275594"/>
              <a:ext cx="0" cy="285412"/>
            </a:xfrm>
            <a:prstGeom prst="line">
              <a:avLst/>
            </a:prstGeom>
            <a:ln w="19050" cap="rnd">
              <a:solidFill>
                <a:srgbClr val="903111"/>
              </a:solidFill>
            </a:ln>
          </p:spPr>
          <p:style>
            <a:lnRef idx="1">
              <a:schemeClr val="accent1"/>
            </a:lnRef>
            <a:fillRef idx="0">
              <a:schemeClr val="accent1"/>
            </a:fillRef>
            <a:effectRef idx="0">
              <a:schemeClr val="accent1"/>
            </a:effectRef>
            <a:fontRef idx="minor">
              <a:schemeClr val="tx1"/>
            </a:fontRef>
          </p:style>
        </p:cxnSp>
        <p:sp>
          <p:nvSpPr>
            <p:cNvPr id="11" name="Tekstvak 10">
              <a:extLst>
                <a:ext uri="{FF2B5EF4-FFF2-40B4-BE49-F238E27FC236}">
                  <a16:creationId xmlns:a16="http://schemas.microsoft.com/office/drawing/2014/main" id="{BA367079-AD85-4777-D140-1B069983EB20}"/>
                </a:ext>
              </a:extLst>
            </p:cNvPr>
            <p:cNvSpPr txBox="1"/>
            <p:nvPr/>
          </p:nvSpPr>
          <p:spPr>
            <a:xfrm>
              <a:off x="3565854" y="5522237"/>
              <a:ext cx="2746489" cy="707572"/>
            </a:xfrm>
            <a:prstGeom prst="rect">
              <a:avLst/>
            </a:prstGeom>
            <a:noFill/>
            <a:ln>
              <a:noFill/>
            </a:ln>
          </p:spPr>
          <p:txBody>
            <a:bodyPr wrap="square" rtlCol="0">
              <a:spAutoFit/>
            </a:bodyPr>
            <a:lstStyle>
              <a:defPPr>
                <a:defRPr lang="en-US"/>
              </a:defPPr>
              <a:lvl1pPr algn="ctr">
                <a:defRPr sz="1400"/>
              </a:lvl1pPr>
            </a:lstStyle>
            <a:p>
              <a:r>
                <a:rPr lang="nl-NL" sz="1100" dirty="0"/>
                <a:t>We exchange information, and follow up any exchange of information </a:t>
              </a:r>
              <a:r>
                <a:rPr lang="nl-NL" sz="1100" dirty="0" err="1"/>
                <a:t>within</a:t>
              </a:r>
              <a:r>
                <a:rPr lang="nl-NL" sz="1100" dirty="0"/>
                <a:t> 48h </a:t>
              </a:r>
              <a:r>
                <a:rPr lang="nl-NL" sz="1100" dirty="0" err="1"/>
                <a:t>until</a:t>
              </a:r>
              <a:r>
                <a:rPr lang="nl-NL" sz="1100" dirty="0"/>
                <a:t> complete.</a:t>
              </a:r>
            </a:p>
          </p:txBody>
        </p:sp>
        <p:sp>
          <p:nvSpPr>
            <p:cNvPr id="12" name="Tekstvak 11">
              <a:extLst>
                <a:ext uri="{FF2B5EF4-FFF2-40B4-BE49-F238E27FC236}">
                  <a16:creationId xmlns:a16="http://schemas.microsoft.com/office/drawing/2014/main" id="{210621EC-CC4E-0061-6DCB-6001A9D90D68}"/>
                </a:ext>
              </a:extLst>
            </p:cNvPr>
            <p:cNvSpPr txBox="1"/>
            <p:nvPr/>
          </p:nvSpPr>
          <p:spPr>
            <a:xfrm>
              <a:off x="5263902" y="3615005"/>
              <a:ext cx="2758707" cy="508000"/>
            </a:xfrm>
            <a:prstGeom prst="rect">
              <a:avLst/>
            </a:prstGeom>
            <a:noFill/>
            <a:ln>
              <a:noFill/>
            </a:ln>
          </p:spPr>
          <p:txBody>
            <a:bodyPr wrap="square" rtlCol="0">
              <a:spAutoFit/>
            </a:bodyPr>
            <a:lstStyle>
              <a:defPPr>
                <a:defRPr lang="en-US"/>
              </a:defPPr>
              <a:lvl1pPr algn="ctr">
                <a:defRPr sz="1400"/>
              </a:lvl1pPr>
            </a:lstStyle>
            <a:p>
              <a:r>
                <a:rPr lang="nl-NL" sz="1100" dirty="0"/>
                <a:t>We </a:t>
              </a:r>
              <a:r>
                <a:rPr lang="nl-NL" sz="1100" dirty="0" err="1"/>
                <a:t>determine</a:t>
              </a:r>
              <a:r>
                <a:rPr lang="nl-NL" sz="1100" dirty="0"/>
                <a:t> </a:t>
              </a:r>
              <a:r>
                <a:rPr lang="nl-NL" sz="1100" dirty="0" err="1"/>
                <a:t>the</a:t>
              </a:r>
              <a:r>
                <a:rPr lang="nl-NL" sz="1100" dirty="0"/>
                <a:t> </a:t>
              </a:r>
              <a:r>
                <a:rPr lang="nl-NL" sz="1100" dirty="0" err="1"/>
                <a:t>eligibility</a:t>
              </a:r>
              <a:r>
                <a:rPr lang="nl-NL" sz="1100" dirty="0"/>
                <a:t> </a:t>
              </a:r>
              <a:r>
                <a:rPr lang="nl-NL" sz="1100" dirty="0" err="1"/>
                <a:t>within</a:t>
              </a:r>
              <a:r>
                <a:rPr lang="nl-NL" sz="1100" dirty="0"/>
                <a:t> 48h after complete information</a:t>
              </a:r>
            </a:p>
          </p:txBody>
        </p:sp>
        <p:sp>
          <p:nvSpPr>
            <p:cNvPr id="13" name="Tekstvak 62">
              <a:extLst>
                <a:ext uri="{FF2B5EF4-FFF2-40B4-BE49-F238E27FC236}">
                  <a16:creationId xmlns:a16="http://schemas.microsoft.com/office/drawing/2014/main" id="{297FBFE5-A1CF-F19C-00C1-C9A8D732375B}"/>
                </a:ext>
              </a:extLst>
            </p:cNvPr>
            <p:cNvSpPr txBox="1"/>
            <p:nvPr/>
          </p:nvSpPr>
          <p:spPr>
            <a:xfrm>
              <a:off x="9182596" y="3028867"/>
              <a:ext cx="1687813" cy="1106717"/>
            </a:xfrm>
            <a:prstGeom prst="rect">
              <a:avLst/>
            </a:prstGeom>
            <a:noFill/>
            <a:ln>
              <a:noFill/>
            </a:ln>
          </p:spPr>
          <p:txBody>
            <a:bodyPr wrap="square" rtlCol="0">
              <a:spAutoFit/>
            </a:bodyPr>
            <a:lstStyle/>
            <a:p>
              <a:pPr algn="ctr"/>
              <a:r>
                <a:rPr lang="nl-NL" sz="1100" dirty="0"/>
                <a:t>After </a:t>
              </a:r>
              <a:r>
                <a:rPr lang="nl-NL" sz="1100" dirty="0" err="1"/>
                <a:t>confirmation</a:t>
              </a:r>
              <a:r>
                <a:rPr lang="nl-NL" sz="1100" dirty="0"/>
                <a:t> (</a:t>
              </a:r>
              <a:r>
                <a:rPr lang="nl-NL" sz="1100" dirty="0" err="1"/>
                <a:t>which</a:t>
              </a:r>
              <a:r>
                <a:rPr lang="nl-NL" sz="1100" dirty="0"/>
                <a:t> takes 2-3 weeks </a:t>
              </a:r>
              <a:r>
                <a:rPr lang="nl-NL" sz="1100" dirty="0" err="1"/>
                <a:t>to</a:t>
              </a:r>
              <a:r>
                <a:rPr lang="nl-NL" sz="1100" dirty="0"/>
                <a:t> </a:t>
              </a:r>
              <a:r>
                <a:rPr lang="nl-NL" sz="1100" dirty="0" err="1"/>
                <a:t>receive</a:t>
              </a:r>
              <a:r>
                <a:rPr lang="nl-NL" sz="1100" dirty="0"/>
                <a:t>), we share </a:t>
              </a:r>
              <a:r>
                <a:rPr lang="nl-NL" sz="1100" dirty="0" err="1"/>
                <a:t>the</a:t>
              </a:r>
              <a:r>
                <a:rPr lang="nl-NL" sz="1100" dirty="0"/>
                <a:t> </a:t>
              </a:r>
              <a:r>
                <a:rPr lang="nl-NL" sz="1100" dirty="0" err="1"/>
                <a:t>approval</a:t>
              </a:r>
              <a:r>
                <a:rPr lang="nl-NL" sz="1100" dirty="0"/>
                <a:t> </a:t>
              </a:r>
              <a:r>
                <a:rPr lang="nl-NL" sz="1100" dirty="0" err="1"/>
                <a:t>within</a:t>
              </a:r>
              <a:r>
                <a:rPr lang="nl-NL" sz="1100" dirty="0"/>
                <a:t> 24h.</a:t>
              </a:r>
            </a:p>
          </p:txBody>
        </p:sp>
        <p:cxnSp>
          <p:nvCxnSpPr>
            <p:cNvPr id="14" name="Straight Connector 63">
              <a:extLst>
                <a:ext uri="{FF2B5EF4-FFF2-40B4-BE49-F238E27FC236}">
                  <a16:creationId xmlns:a16="http://schemas.microsoft.com/office/drawing/2014/main" id="{352A4C72-0ABE-B61D-8350-5225842C2FE8}"/>
                </a:ext>
              </a:extLst>
            </p:cNvPr>
            <p:cNvCxnSpPr>
              <a:cxnSpLocks/>
            </p:cNvCxnSpPr>
            <p:nvPr/>
          </p:nvCxnSpPr>
          <p:spPr>
            <a:xfrm>
              <a:off x="3257278" y="4128159"/>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15" name="Straight Connector 63">
              <a:extLst>
                <a:ext uri="{FF2B5EF4-FFF2-40B4-BE49-F238E27FC236}">
                  <a16:creationId xmlns:a16="http://schemas.microsoft.com/office/drawing/2014/main" id="{AD9E1AE7-0D91-0302-5825-0A060B28908B}"/>
                </a:ext>
              </a:extLst>
            </p:cNvPr>
            <p:cNvCxnSpPr>
              <a:cxnSpLocks/>
            </p:cNvCxnSpPr>
            <p:nvPr/>
          </p:nvCxnSpPr>
          <p:spPr>
            <a:xfrm flipH="1">
              <a:off x="4952354" y="5276100"/>
              <a:ext cx="2"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16" name="Straight Connector 63">
              <a:extLst>
                <a:ext uri="{FF2B5EF4-FFF2-40B4-BE49-F238E27FC236}">
                  <a16:creationId xmlns:a16="http://schemas.microsoft.com/office/drawing/2014/main" id="{5072627B-CD9B-69BF-F161-329E5EE69A65}"/>
                </a:ext>
              </a:extLst>
            </p:cNvPr>
            <p:cNvCxnSpPr>
              <a:cxnSpLocks/>
            </p:cNvCxnSpPr>
            <p:nvPr/>
          </p:nvCxnSpPr>
          <p:spPr>
            <a:xfrm>
              <a:off x="8348195" y="5276100"/>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17" name="Straight Connector 63">
              <a:extLst>
                <a:ext uri="{FF2B5EF4-FFF2-40B4-BE49-F238E27FC236}">
                  <a16:creationId xmlns:a16="http://schemas.microsoft.com/office/drawing/2014/main" id="{ED324625-94F6-E9DF-8214-3EF972597966}"/>
                </a:ext>
              </a:extLst>
            </p:cNvPr>
            <p:cNvCxnSpPr>
              <a:cxnSpLocks/>
            </p:cNvCxnSpPr>
            <p:nvPr/>
          </p:nvCxnSpPr>
          <p:spPr>
            <a:xfrm>
              <a:off x="10046743" y="4128159"/>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cxnSp>
          <p:nvCxnSpPr>
            <p:cNvPr id="18" name="Straight Connector 63">
              <a:extLst>
                <a:ext uri="{FF2B5EF4-FFF2-40B4-BE49-F238E27FC236}">
                  <a16:creationId xmlns:a16="http://schemas.microsoft.com/office/drawing/2014/main" id="{DB99B7BB-A70D-BD82-0F70-E84A2B0D00C7}"/>
                </a:ext>
              </a:extLst>
            </p:cNvPr>
            <p:cNvCxnSpPr>
              <a:cxnSpLocks/>
            </p:cNvCxnSpPr>
            <p:nvPr/>
          </p:nvCxnSpPr>
          <p:spPr>
            <a:xfrm>
              <a:off x="6635009" y="4128159"/>
              <a:ext cx="0" cy="284400"/>
            </a:xfrm>
            <a:prstGeom prst="line">
              <a:avLst/>
            </a:prstGeom>
            <a:ln w="19050">
              <a:solidFill>
                <a:srgbClr val="903111"/>
              </a:solidFill>
            </a:ln>
          </p:spPr>
          <p:style>
            <a:lnRef idx="1">
              <a:schemeClr val="accent1"/>
            </a:lnRef>
            <a:fillRef idx="0">
              <a:schemeClr val="accent1"/>
            </a:fillRef>
            <a:effectRef idx="0">
              <a:schemeClr val="accent1"/>
            </a:effectRef>
            <a:fontRef idx="minor">
              <a:schemeClr val="tx1"/>
            </a:fontRef>
          </p:style>
        </p:cxnSp>
        <p:sp>
          <p:nvSpPr>
            <p:cNvPr id="19" name="Tekstvak 62">
              <a:extLst>
                <a:ext uri="{FF2B5EF4-FFF2-40B4-BE49-F238E27FC236}">
                  <a16:creationId xmlns:a16="http://schemas.microsoft.com/office/drawing/2014/main" id="{E9CE2210-220B-5D8C-9A3A-201E79647AE6}"/>
                </a:ext>
              </a:extLst>
            </p:cNvPr>
            <p:cNvSpPr txBox="1"/>
            <p:nvPr/>
          </p:nvSpPr>
          <p:spPr>
            <a:xfrm>
              <a:off x="6789515" y="5564103"/>
              <a:ext cx="3119773" cy="508000"/>
            </a:xfrm>
            <a:prstGeom prst="rect">
              <a:avLst/>
            </a:prstGeom>
            <a:noFill/>
            <a:ln>
              <a:noFill/>
            </a:ln>
          </p:spPr>
          <p:txBody>
            <a:bodyPr wrap="square" rtlCol="0">
              <a:spAutoFit/>
            </a:bodyPr>
            <a:lstStyle>
              <a:defPPr>
                <a:defRPr lang="en-US"/>
              </a:defPPr>
              <a:lvl1pPr algn="ctr">
                <a:defRPr sz="1400"/>
              </a:lvl1pPr>
            </a:lstStyle>
            <a:p>
              <a:r>
                <a:rPr lang="nl-NL" sz="1100" dirty="0" err="1"/>
                <a:t>If</a:t>
              </a:r>
              <a:r>
                <a:rPr lang="nl-NL" sz="1100" dirty="0"/>
                <a:t> </a:t>
              </a:r>
              <a:r>
                <a:rPr lang="nl-NL" sz="1100" dirty="0" err="1"/>
                <a:t>eligible</a:t>
              </a:r>
              <a:r>
                <a:rPr lang="nl-NL" sz="1100" dirty="0"/>
                <a:t>, we </a:t>
              </a:r>
              <a:r>
                <a:rPr lang="nl-NL" sz="1100" dirty="0" err="1"/>
                <a:t>immediately</a:t>
              </a:r>
              <a:r>
                <a:rPr lang="nl-NL" sz="1100" dirty="0"/>
                <a:t> have this </a:t>
              </a:r>
              <a:r>
                <a:rPr lang="nl-NL" sz="1100" dirty="0" err="1"/>
                <a:t>confirmed</a:t>
              </a:r>
              <a:r>
                <a:rPr lang="nl-NL" sz="1100" dirty="0"/>
                <a:t> by </a:t>
              </a:r>
              <a:r>
                <a:rPr lang="nl-NL" sz="1100" dirty="0" err="1"/>
                <a:t>the</a:t>
              </a:r>
              <a:r>
                <a:rPr lang="nl-NL" sz="1100" dirty="0"/>
                <a:t> tax </a:t>
              </a:r>
              <a:r>
                <a:rPr lang="nl-NL" sz="1100" dirty="0" err="1"/>
                <a:t>autorities</a:t>
              </a:r>
              <a:endParaRPr lang="nl-NL" sz="1100" dirty="0"/>
            </a:p>
          </p:txBody>
        </p:sp>
      </p:grpSp>
    </p:spTree>
    <p:extLst>
      <p:ext uri="{BB962C8B-B14F-4D97-AF65-F5344CB8AC3E}">
        <p14:creationId xmlns:p14="http://schemas.microsoft.com/office/powerpoint/2010/main" val="3609322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E5FE2DDC-0EF7-C122-095B-E7B4EA6E778A}"/>
              </a:ext>
            </a:extLst>
          </p:cNvPr>
          <p:cNvSpPr/>
          <p:nvPr/>
        </p:nvSpPr>
        <p:spPr>
          <a:xfrm>
            <a:off x="702628" y="1399672"/>
            <a:ext cx="2518558" cy="4610923"/>
          </a:xfrm>
          <a:custGeom>
            <a:avLst/>
            <a:gdLst>
              <a:gd name="connsiteX0" fmla="*/ 0 w 2518558"/>
              <a:gd name="connsiteY0" fmla="*/ 419768 h 5512684"/>
              <a:gd name="connsiteX1" fmla="*/ 419768 w 2518558"/>
              <a:gd name="connsiteY1" fmla="*/ 0 h 5512684"/>
              <a:gd name="connsiteX2" fmla="*/ 2098790 w 2518558"/>
              <a:gd name="connsiteY2" fmla="*/ 0 h 5512684"/>
              <a:gd name="connsiteX3" fmla="*/ 2518558 w 2518558"/>
              <a:gd name="connsiteY3" fmla="*/ 419768 h 5512684"/>
              <a:gd name="connsiteX4" fmla="*/ 2518558 w 2518558"/>
              <a:gd name="connsiteY4" fmla="*/ 5092916 h 5512684"/>
              <a:gd name="connsiteX5" fmla="*/ 2098790 w 2518558"/>
              <a:gd name="connsiteY5" fmla="*/ 5512684 h 5512684"/>
              <a:gd name="connsiteX6" fmla="*/ 419768 w 2518558"/>
              <a:gd name="connsiteY6" fmla="*/ 5512684 h 5512684"/>
              <a:gd name="connsiteX7" fmla="*/ 0 w 2518558"/>
              <a:gd name="connsiteY7" fmla="*/ 5092916 h 5512684"/>
              <a:gd name="connsiteX8" fmla="*/ 0 w 2518558"/>
              <a:gd name="connsiteY8" fmla="*/ 419768 h 5512684"/>
              <a:gd name="connsiteX0" fmla="*/ 0 w 2518558"/>
              <a:gd name="connsiteY0" fmla="*/ 419768 h 5512684"/>
              <a:gd name="connsiteX1" fmla="*/ 419768 w 2518558"/>
              <a:gd name="connsiteY1" fmla="*/ 0 h 5512684"/>
              <a:gd name="connsiteX2" fmla="*/ 2108027 w 2518558"/>
              <a:gd name="connsiteY2" fmla="*/ 0 h 5512684"/>
              <a:gd name="connsiteX3" fmla="*/ 2518558 w 2518558"/>
              <a:gd name="connsiteY3" fmla="*/ 419768 h 5512684"/>
              <a:gd name="connsiteX4" fmla="*/ 2518558 w 2518558"/>
              <a:gd name="connsiteY4" fmla="*/ 5092916 h 5512684"/>
              <a:gd name="connsiteX5" fmla="*/ 2098790 w 2518558"/>
              <a:gd name="connsiteY5" fmla="*/ 5512684 h 5512684"/>
              <a:gd name="connsiteX6" fmla="*/ 419768 w 2518558"/>
              <a:gd name="connsiteY6" fmla="*/ 5512684 h 5512684"/>
              <a:gd name="connsiteX7" fmla="*/ 0 w 2518558"/>
              <a:gd name="connsiteY7" fmla="*/ 5092916 h 5512684"/>
              <a:gd name="connsiteX8" fmla="*/ 0 w 2518558"/>
              <a:gd name="connsiteY8" fmla="*/ 419768 h 5512684"/>
              <a:gd name="connsiteX0" fmla="*/ 0 w 2518558"/>
              <a:gd name="connsiteY0" fmla="*/ 419768 h 5512684"/>
              <a:gd name="connsiteX1" fmla="*/ 419768 w 2518558"/>
              <a:gd name="connsiteY1" fmla="*/ 0 h 5512684"/>
              <a:gd name="connsiteX2" fmla="*/ 2108027 w 2518558"/>
              <a:gd name="connsiteY2" fmla="*/ 0 h 5512684"/>
              <a:gd name="connsiteX3" fmla="*/ 2518558 w 2518558"/>
              <a:gd name="connsiteY3" fmla="*/ 419768 h 5512684"/>
              <a:gd name="connsiteX4" fmla="*/ 2518558 w 2518558"/>
              <a:gd name="connsiteY4" fmla="*/ 5092916 h 5512684"/>
              <a:gd name="connsiteX5" fmla="*/ 2098790 w 2518558"/>
              <a:gd name="connsiteY5" fmla="*/ 5512684 h 5512684"/>
              <a:gd name="connsiteX6" fmla="*/ 419768 w 2518558"/>
              <a:gd name="connsiteY6" fmla="*/ 5512684 h 5512684"/>
              <a:gd name="connsiteX7" fmla="*/ 0 w 2518558"/>
              <a:gd name="connsiteY7" fmla="*/ 5092916 h 5512684"/>
              <a:gd name="connsiteX8" fmla="*/ 0 w 2518558"/>
              <a:gd name="connsiteY8" fmla="*/ 419768 h 551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8558" h="5512684">
                <a:moveTo>
                  <a:pt x="0" y="419768"/>
                </a:moveTo>
                <a:cubicBezTo>
                  <a:pt x="0" y="187937"/>
                  <a:pt x="187937" y="0"/>
                  <a:pt x="419768" y="0"/>
                </a:cubicBezTo>
                <a:lnTo>
                  <a:pt x="2108027" y="0"/>
                </a:lnTo>
                <a:cubicBezTo>
                  <a:pt x="2339858" y="0"/>
                  <a:pt x="2518558" y="187937"/>
                  <a:pt x="2518558" y="419768"/>
                </a:cubicBezTo>
                <a:lnTo>
                  <a:pt x="2518558" y="5092916"/>
                </a:lnTo>
                <a:cubicBezTo>
                  <a:pt x="2518558" y="5324747"/>
                  <a:pt x="2330621" y="5512684"/>
                  <a:pt x="2098790" y="5512684"/>
                </a:cubicBezTo>
                <a:lnTo>
                  <a:pt x="419768" y="5512684"/>
                </a:lnTo>
                <a:cubicBezTo>
                  <a:pt x="187937" y="5512684"/>
                  <a:pt x="0" y="5324747"/>
                  <a:pt x="0" y="5092916"/>
                </a:cubicBezTo>
                <a:lnTo>
                  <a:pt x="0" y="419768"/>
                </a:lnTo>
                <a:close/>
              </a:path>
            </a:pathLst>
          </a:custGeom>
          <a:solidFill>
            <a:srgbClr val="1E4861"/>
          </a:solidFill>
          <a:ln w="28575">
            <a:solidFill>
              <a:srgbClr val="B4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Rounded Corners 23">
            <a:extLst>
              <a:ext uri="{FF2B5EF4-FFF2-40B4-BE49-F238E27FC236}">
                <a16:creationId xmlns:a16="http://schemas.microsoft.com/office/drawing/2014/main" id="{1E522E30-2E8B-0C0A-EC67-EAF76A77B8AC}"/>
              </a:ext>
            </a:extLst>
          </p:cNvPr>
          <p:cNvSpPr/>
          <p:nvPr/>
        </p:nvSpPr>
        <p:spPr>
          <a:xfrm>
            <a:off x="3529666" y="1380364"/>
            <a:ext cx="2518558" cy="4610923"/>
          </a:xfrm>
          <a:prstGeom prst="roundRect">
            <a:avLst/>
          </a:prstGeom>
          <a:solidFill>
            <a:srgbClr val="1E4861"/>
          </a:solidFill>
          <a:ln w="28575">
            <a:solidFill>
              <a:srgbClr val="B4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BBDA669E-F5A9-0864-6A05-0199BFFCDF24}"/>
              </a:ext>
            </a:extLst>
          </p:cNvPr>
          <p:cNvSpPr txBox="1"/>
          <p:nvPr/>
        </p:nvSpPr>
        <p:spPr>
          <a:xfrm>
            <a:off x="3546653" y="1569063"/>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Transfer of employer</a:t>
            </a:r>
            <a:endParaRPr lang="en-US" dirty="0">
              <a:solidFill>
                <a:schemeClr val="bg1"/>
              </a:solidFill>
            </a:endParaRPr>
          </a:p>
        </p:txBody>
      </p:sp>
      <p:sp>
        <p:nvSpPr>
          <p:cNvPr id="28" name="Rectangle: Rounded Corners 27">
            <a:extLst>
              <a:ext uri="{FF2B5EF4-FFF2-40B4-BE49-F238E27FC236}">
                <a16:creationId xmlns:a16="http://schemas.microsoft.com/office/drawing/2014/main" id="{2526BA97-C00D-341F-B4CE-1DDA2D3D91A9}"/>
              </a:ext>
            </a:extLst>
          </p:cNvPr>
          <p:cNvSpPr/>
          <p:nvPr/>
        </p:nvSpPr>
        <p:spPr>
          <a:xfrm>
            <a:off x="6257398" y="1389884"/>
            <a:ext cx="2518558" cy="4610923"/>
          </a:xfrm>
          <a:prstGeom prst="roundRect">
            <a:avLst/>
          </a:prstGeom>
          <a:solidFill>
            <a:srgbClr val="1E4861"/>
          </a:solidFill>
          <a:ln w="28575">
            <a:solidFill>
              <a:srgbClr val="B4B5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F5ECB6B-8E28-CC88-5789-84F245D9591D}"/>
              </a:ext>
            </a:extLst>
          </p:cNvPr>
          <p:cNvSpPr txBox="1"/>
          <p:nvPr/>
        </p:nvSpPr>
        <p:spPr>
          <a:xfrm>
            <a:off x="6338584" y="1593572"/>
            <a:ext cx="2421192" cy="769441"/>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chemeClr val="bg1"/>
                </a:solidFill>
                <a:cs typeface="Calibri"/>
              </a:rPr>
              <a:t>Complex application</a:t>
            </a:r>
            <a:endParaRPr lang="en-US" dirty="0">
              <a:solidFill>
                <a:schemeClr val="bg1"/>
              </a:solidFill>
            </a:endParaRPr>
          </a:p>
        </p:txBody>
      </p:sp>
      <p:sp>
        <p:nvSpPr>
          <p:cNvPr id="30" name="TextBox 29">
            <a:extLst>
              <a:ext uri="{FF2B5EF4-FFF2-40B4-BE49-F238E27FC236}">
                <a16:creationId xmlns:a16="http://schemas.microsoft.com/office/drawing/2014/main" id="{4BA467D8-69E2-CF93-6604-631EC0A3A968}"/>
              </a:ext>
            </a:extLst>
          </p:cNvPr>
          <p:cNvSpPr txBox="1"/>
          <p:nvPr/>
        </p:nvSpPr>
        <p:spPr>
          <a:xfrm>
            <a:off x="6301713" y="2607013"/>
            <a:ext cx="2518558"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Pre-assessment,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on paper</a:t>
            </a:r>
          </a:p>
          <a:p>
            <a:pPr marL="171450" indent="-171450">
              <a:buFont typeface="Arial"/>
              <a:buChar char="•"/>
            </a:pPr>
            <a:r>
              <a:rPr lang="en-US" sz="1300" i="1" dirty="0">
                <a:solidFill>
                  <a:schemeClr val="bg1"/>
                </a:solidFill>
                <a:latin typeface="Calibri Light"/>
                <a:ea typeface="Verdana"/>
                <a:cs typeface="Calibri"/>
              </a:rPr>
              <a:t>Accompanying letter</a:t>
            </a:r>
            <a:br>
              <a:rPr lang="en-US" sz="1300" i="1" dirty="0">
                <a:solidFill>
                  <a:srgbClr val="FFFFFF"/>
                </a:solidFill>
                <a:latin typeface="Calibri Light"/>
                <a:ea typeface="Verdana"/>
                <a:cs typeface="Calibri"/>
              </a:rPr>
            </a:br>
            <a:endParaRPr lang="en-US" sz="1300" i="1" dirty="0">
              <a:solidFill>
                <a:srgbClr val="FFFFFF"/>
              </a:solidFill>
              <a:latin typeface="Calibri Light"/>
              <a:ea typeface="Verdana"/>
              <a:cs typeface="Calibri"/>
            </a:endParaRPr>
          </a:p>
        </p:txBody>
      </p:sp>
      <p:sp>
        <p:nvSpPr>
          <p:cNvPr id="33" name="TextBox 32">
            <a:extLst>
              <a:ext uri="{FF2B5EF4-FFF2-40B4-BE49-F238E27FC236}">
                <a16:creationId xmlns:a16="http://schemas.microsoft.com/office/drawing/2014/main" id="{A3EAEFB1-950F-2C64-AF67-B23E46665688}"/>
              </a:ext>
            </a:extLst>
          </p:cNvPr>
          <p:cNvSpPr txBox="1"/>
          <p:nvPr/>
        </p:nvSpPr>
        <p:spPr>
          <a:xfrm>
            <a:off x="978682" y="4130039"/>
            <a:ext cx="1966450" cy="10926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F0EDE8"/>
                </a:solidFill>
                <a:cs typeface="Calibri"/>
              </a:rPr>
              <a:t>Standard Price: </a:t>
            </a:r>
            <a:r>
              <a:rPr lang="en-US" sz="2800" b="1" dirty="0">
                <a:solidFill>
                  <a:srgbClr val="F0EDE8"/>
                </a:solidFill>
                <a:ea typeface="+mn-lt"/>
                <a:cs typeface="+mn-lt"/>
              </a:rPr>
              <a:t>€ 625</a:t>
            </a:r>
            <a:br>
              <a:rPr lang="en-US" sz="2800" b="1" dirty="0">
                <a:solidFill>
                  <a:srgbClr val="F0EDE8"/>
                </a:solidFill>
                <a:cs typeface="Calibri"/>
              </a:rPr>
            </a:br>
            <a:r>
              <a:rPr lang="en-US" sz="900" b="1" dirty="0">
                <a:solidFill>
                  <a:srgbClr val="F0EDE8"/>
                </a:solidFill>
                <a:cs typeface="Calibri"/>
              </a:rPr>
              <a:t>* Provided no complexities</a:t>
            </a:r>
          </a:p>
        </p:txBody>
      </p:sp>
      <p:sp>
        <p:nvSpPr>
          <p:cNvPr id="34" name="TextBox 33">
            <a:extLst>
              <a:ext uri="{FF2B5EF4-FFF2-40B4-BE49-F238E27FC236}">
                <a16:creationId xmlns:a16="http://schemas.microsoft.com/office/drawing/2014/main" id="{AB59BF16-D938-9F99-EC3C-FFB56B5B34D1}"/>
              </a:ext>
            </a:extLst>
          </p:cNvPr>
          <p:cNvSpPr txBox="1"/>
          <p:nvPr/>
        </p:nvSpPr>
        <p:spPr>
          <a:xfrm>
            <a:off x="3759443" y="4136762"/>
            <a:ext cx="1948014" cy="10926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F0EDE8"/>
                </a:solidFill>
                <a:cs typeface="Calibri"/>
              </a:rPr>
              <a:t>Standard Price: € 625</a:t>
            </a:r>
          </a:p>
          <a:p>
            <a:pPr algn="ctr"/>
            <a:r>
              <a:rPr lang="en-US" sz="900" b="1" dirty="0">
                <a:solidFill>
                  <a:srgbClr val="F0EDE8"/>
                </a:solidFill>
                <a:cs typeface="Calibri"/>
              </a:rPr>
              <a:t>* Provided no complexities</a:t>
            </a:r>
          </a:p>
        </p:txBody>
      </p:sp>
      <p:sp>
        <p:nvSpPr>
          <p:cNvPr id="35" name="TextBox 34">
            <a:extLst>
              <a:ext uri="{FF2B5EF4-FFF2-40B4-BE49-F238E27FC236}">
                <a16:creationId xmlns:a16="http://schemas.microsoft.com/office/drawing/2014/main" id="{F41C145C-25EC-5A7C-18C1-9EFF959CF7ED}"/>
              </a:ext>
            </a:extLst>
          </p:cNvPr>
          <p:cNvSpPr txBox="1"/>
          <p:nvPr/>
        </p:nvSpPr>
        <p:spPr>
          <a:xfrm>
            <a:off x="6436312" y="4136762"/>
            <a:ext cx="2240538" cy="15234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b="1" dirty="0">
                <a:solidFill>
                  <a:srgbClr val="F0EDE8"/>
                </a:solidFill>
                <a:cs typeface="Calibri"/>
              </a:rPr>
              <a:t>Price</a:t>
            </a:r>
          </a:p>
          <a:p>
            <a:pPr algn="ctr"/>
            <a:r>
              <a:rPr lang="en-US" sz="2800" b="1" dirty="0">
                <a:solidFill>
                  <a:srgbClr val="F0EDE8"/>
                </a:solidFill>
                <a:ea typeface="+mn-lt"/>
                <a:cs typeface="Calibri"/>
              </a:rPr>
              <a:t>Starting at </a:t>
            </a:r>
            <a:br>
              <a:rPr lang="en-US" sz="2800" b="1" dirty="0">
                <a:solidFill>
                  <a:srgbClr val="F0EDE8"/>
                </a:solidFill>
                <a:ea typeface="+mn-lt"/>
                <a:cs typeface="Calibri"/>
              </a:rPr>
            </a:br>
            <a:r>
              <a:rPr lang="en-US" sz="2800" b="1" dirty="0">
                <a:solidFill>
                  <a:srgbClr val="F0EDE8"/>
                </a:solidFill>
                <a:ea typeface="+mn-lt"/>
                <a:cs typeface="+mn-lt"/>
              </a:rPr>
              <a:t>€ 1,200</a:t>
            </a:r>
          </a:p>
          <a:p>
            <a:pPr algn="ctr"/>
            <a:r>
              <a:rPr lang="en-US" sz="900" b="1" dirty="0">
                <a:solidFill>
                  <a:srgbClr val="F0EDE8"/>
                </a:solidFill>
                <a:cs typeface="Calibri"/>
              </a:rPr>
              <a:t>* Provided no complexities</a:t>
            </a:r>
          </a:p>
        </p:txBody>
      </p:sp>
      <p:grpSp>
        <p:nvGrpSpPr>
          <p:cNvPr id="4" name="Groep 3">
            <a:extLst>
              <a:ext uri="{FF2B5EF4-FFF2-40B4-BE49-F238E27FC236}">
                <a16:creationId xmlns:a16="http://schemas.microsoft.com/office/drawing/2014/main" id="{7CE50976-7B16-8330-D6EA-1336BD956012}"/>
              </a:ext>
            </a:extLst>
          </p:cNvPr>
          <p:cNvGrpSpPr/>
          <p:nvPr/>
        </p:nvGrpSpPr>
        <p:grpSpPr>
          <a:xfrm>
            <a:off x="9096120" y="1380364"/>
            <a:ext cx="2518558" cy="4561535"/>
            <a:chOff x="9167105" y="842948"/>
            <a:chExt cx="2518558" cy="5512684"/>
          </a:xfrm>
        </p:grpSpPr>
        <p:sp>
          <p:nvSpPr>
            <p:cNvPr id="31" name="Rectangle: Rounded Corners 30">
              <a:extLst>
                <a:ext uri="{FF2B5EF4-FFF2-40B4-BE49-F238E27FC236}">
                  <a16:creationId xmlns:a16="http://schemas.microsoft.com/office/drawing/2014/main" id="{F40EE383-749F-CD3B-C786-8E897019FD79}"/>
                </a:ext>
              </a:extLst>
            </p:cNvPr>
            <p:cNvSpPr/>
            <p:nvPr/>
          </p:nvSpPr>
          <p:spPr>
            <a:xfrm>
              <a:off x="9167105" y="842948"/>
              <a:ext cx="2518558" cy="5512684"/>
            </a:xfrm>
            <a:prstGeom prst="roundRect">
              <a:avLst/>
            </a:prstGeom>
            <a:solidFill>
              <a:srgbClr val="F0EDE8"/>
            </a:solidFill>
            <a:ln w="28575">
              <a:solidFill>
                <a:srgbClr val="1E48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F0A603FB-D897-AE59-937F-7B59DBC7A5FA}"/>
                </a:ext>
              </a:extLst>
            </p:cNvPr>
            <p:cNvSpPr txBox="1"/>
            <p:nvPr/>
          </p:nvSpPr>
          <p:spPr>
            <a:xfrm>
              <a:off x="9186839" y="910041"/>
              <a:ext cx="2421192" cy="1562202"/>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2200" dirty="0">
                  <a:solidFill>
                    <a:srgbClr val="903111"/>
                  </a:solidFill>
                  <a:cs typeface="Calibri"/>
                </a:rPr>
                <a:t>Fee structure for Employers for</a:t>
              </a:r>
            </a:p>
            <a:p>
              <a:pPr algn="ctr"/>
              <a:r>
                <a:rPr lang="en-US" sz="1600" dirty="0">
                  <a:solidFill>
                    <a:srgbClr val="903111"/>
                  </a:solidFill>
                  <a:cs typeface="Calibri"/>
                </a:rPr>
                <a:t>‘regular 30% applications’</a:t>
              </a:r>
              <a:br>
                <a:rPr lang="en-US" sz="2200" dirty="0">
                  <a:cs typeface="Calibri"/>
                </a:rPr>
              </a:br>
              <a:endParaRPr lang="en-US" dirty="0">
                <a:solidFill>
                  <a:srgbClr val="903111"/>
                </a:solidFill>
                <a:cs typeface="Calibri"/>
              </a:endParaRPr>
            </a:p>
          </p:txBody>
        </p:sp>
      </p:grpSp>
      <p:pic>
        <p:nvPicPr>
          <p:cNvPr id="7" name="Picture 6" descr="Logo&#10;&#10;Description automatically generated">
            <a:extLst>
              <a:ext uri="{FF2B5EF4-FFF2-40B4-BE49-F238E27FC236}">
                <a16:creationId xmlns:a16="http://schemas.microsoft.com/office/drawing/2014/main" id="{C0DCE3C2-02E1-C8A7-6B9C-E9415BDC5B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0862" y="6229674"/>
            <a:ext cx="2518558" cy="559680"/>
          </a:xfrm>
          <a:prstGeom prst="rect">
            <a:avLst/>
          </a:prstGeom>
        </p:spPr>
      </p:pic>
      <p:sp>
        <p:nvSpPr>
          <p:cNvPr id="5" name="TextBox 25">
            <a:extLst>
              <a:ext uri="{FF2B5EF4-FFF2-40B4-BE49-F238E27FC236}">
                <a16:creationId xmlns:a16="http://schemas.microsoft.com/office/drawing/2014/main" id="{E0258214-6D52-DF6B-96E2-92D75A31A18D}"/>
              </a:ext>
            </a:extLst>
          </p:cNvPr>
          <p:cNvSpPr txBox="1"/>
          <p:nvPr/>
        </p:nvSpPr>
        <p:spPr>
          <a:xfrm>
            <a:off x="677886" y="1738341"/>
            <a:ext cx="2421192" cy="430887"/>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nl-NL" sz="2200" dirty="0">
                <a:solidFill>
                  <a:schemeClr val="bg1"/>
                </a:solidFill>
                <a:cs typeface="Calibri"/>
              </a:rPr>
              <a:t>F</a:t>
            </a:r>
            <a:r>
              <a:rPr lang="en-US" sz="2200" dirty="0" err="1">
                <a:solidFill>
                  <a:schemeClr val="bg1"/>
                </a:solidFill>
                <a:cs typeface="Calibri"/>
              </a:rPr>
              <a:t>irst</a:t>
            </a:r>
            <a:r>
              <a:rPr lang="en-US" sz="2200" dirty="0">
                <a:solidFill>
                  <a:schemeClr val="bg1"/>
                </a:solidFill>
                <a:cs typeface="Calibri"/>
              </a:rPr>
              <a:t> time 30%</a:t>
            </a:r>
            <a:endParaRPr lang="en-US" dirty="0">
              <a:solidFill>
                <a:schemeClr val="bg1"/>
              </a:solidFill>
            </a:endParaRPr>
          </a:p>
        </p:txBody>
      </p:sp>
      <p:sp>
        <p:nvSpPr>
          <p:cNvPr id="6" name="TextBox 26">
            <a:extLst>
              <a:ext uri="{FF2B5EF4-FFF2-40B4-BE49-F238E27FC236}">
                <a16:creationId xmlns:a16="http://schemas.microsoft.com/office/drawing/2014/main" id="{9E8A37C6-256F-32AB-0306-48D7D484A720}"/>
              </a:ext>
            </a:extLst>
          </p:cNvPr>
          <p:cNvSpPr txBox="1"/>
          <p:nvPr/>
        </p:nvSpPr>
        <p:spPr>
          <a:xfrm>
            <a:off x="797530" y="2580133"/>
            <a:ext cx="2494933"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Eligibility check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via fast track</a:t>
            </a:r>
            <a:endParaRPr lang="en-US" sz="1300" i="1" dirty="0">
              <a:solidFill>
                <a:schemeClr val="bg1"/>
              </a:solidFill>
              <a:latin typeface="Calibri"/>
              <a:ea typeface="Verdana"/>
              <a:cs typeface="Calibri"/>
            </a:endParaRPr>
          </a:p>
          <a:p>
            <a:endParaRPr lang="en-US" sz="1300" i="1" dirty="0">
              <a:solidFill>
                <a:schemeClr val="bg1"/>
              </a:solidFill>
              <a:latin typeface="Calibri"/>
              <a:ea typeface="Verdana"/>
              <a:cs typeface="Calibri"/>
            </a:endParaRPr>
          </a:p>
        </p:txBody>
      </p:sp>
      <p:sp>
        <p:nvSpPr>
          <p:cNvPr id="8" name="TextBox 26">
            <a:extLst>
              <a:ext uri="{FF2B5EF4-FFF2-40B4-BE49-F238E27FC236}">
                <a16:creationId xmlns:a16="http://schemas.microsoft.com/office/drawing/2014/main" id="{B39CA015-60D2-920E-3BB5-2E42083FF19E}"/>
              </a:ext>
            </a:extLst>
          </p:cNvPr>
          <p:cNvSpPr txBox="1"/>
          <p:nvPr/>
        </p:nvSpPr>
        <p:spPr>
          <a:xfrm>
            <a:off x="3654706" y="2590368"/>
            <a:ext cx="2394325" cy="13080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bg1"/>
                </a:solidFill>
                <a:latin typeface="Calibri Light"/>
                <a:ea typeface="Verdana"/>
                <a:cs typeface="Calibri"/>
              </a:rPr>
              <a:t>Application 30% ruling transfer:</a:t>
            </a:r>
            <a:endParaRPr lang="en-US" sz="125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Eligibility for transfer check, incl. 30-min call</a:t>
            </a:r>
            <a:endParaRPr lang="en-US" sz="1300" i="1" dirty="0">
              <a:solidFill>
                <a:schemeClr val="bg1"/>
              </a:solidFill>
              <a:latin typeface="Calibri"/>
              <a:ea typeface="Verdana"/>
              <a:cs typeface="Calibri"/>
            </a:endParaRPr>
          </a:p>
          <a:p>
            <a:pPr marL="171450" indent="-171450">
              <a:buFont typeface="Arial"/>
              <a:buChar char="•"/>
            </a:pPr>
            <a:r>
              <a:rPr lang="en-US" sz="1300" i="1" dirty="0">
                <a:solidFill>
                  <a:schemeClr val="bg1"/>
                </a:solidFill>
                <a:latin typeface="Calibri Light"/>
                <a:ea typeface="Verdana"/>
                <a:cs typeface="Calibri"/>
              </a:rPr>
              <a:t>30% ruling application with new employer via fast track</a:t>
            </a:r>
            <a:endParaRPr lang="en-US" sz="1300" i="1" dirty="0">
              <a:solidFill>
                <a:schemeClr val="bg1"/>
              </a:solidFill>
              <a:latin typeface="Calibri"/>
              <a:ea typeface="Verdana"/>
              <a:cs typeface="Calibri"/>
            </a:endParaRPr>
          </a:p>
          <a:p>
            <a:endParaRPr lang="en-US" sz="1300" i="1" dirty="0">
              <a:solidFill>
                <a:schemeClr val="bg1"/>
              </a:solidFill>
              <a:latin typeface="Calibri"/>
              <a:ea typeface="Verdana"/>
              <a:cs typeface="Calibri"/>
            </a:endParaRPr>
          </a:p>
        </p:txBody>
      </p:sp>
      <p:sp>
        <p:nvSpPr>
          <p:cNvPr id="9" name="TextBox 29">
            <a:extLst>
              <a:ext uri="{FF2B5EF4-FFF2-40B4-BE49-F238E27FC236}">
                <a16:creationId xmlns:a16="http://schemas.microsoft.com/office/drawing/2014/main" id="{2CBB2A98-B5A7-FF16-7148-C819E5E08E99}"/>
              </a:ext>
            </a:extLst>
          </p:cNvPr>
          <p:cNvSpPr txBox="1"/>
          <p:nvPr/>
        </p:nvSpPr>
        <p:spPr>
          <a:xfrm>
            <a:off x="9175553" y="2596047"/>
            <a:ext cx="2494933" cy="6924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1300" i="1" dirty="0">
                <a:solidFill>
                  <a:schemeClr val="bg2">
                    <a:lumMod val="25000"/>
                  </a:schemeClr>
                </a:solidFill>
                <a:latin typeface="Calibri Light"/>
                <a:ea typeface="Verdana"/>
                <a:cs typeface="Calibri"/>
              </a:rPr>
              <a:t>3-10 applications: </a:t>
            </a:r>
            <a:r>
              <a:rPr lang="en-US" sz="1300" dirty="0">
                <a:solidFill>
                  <a:schemeClr val="bg2">
                    <a:lumMod val="25000"/>
                  </a:schemeClr>
                </a:solidFill>
                <a:ea typeface="+mn-lt"/>
                <a:cs typeface="+mn-lt"/>
              </a:rPr>
              <a:t>€</a:t>
            </a:r>
            <a:r>
              <a:rPr lang="en-US" sz="1300" b="1" dirty="0">
                <a:solidFill>
                  <a:srgbClr val="903111"/>
                </a:solidFill>
                <a:ea typeface="+mn-lt"/>
                <a:cs typeface="+mn-lt"/>
              </a:rPr>
              <a:t> </a:t>
            </a:r>
            <a:r>
              <a:rPr lang="en-US" sz="1300" i="1" dirty="0">
                <a:solidFill>
                  <a:schemeClr val="bg2">
                    <a:lumMod val="25000"/>
                  </a:schemeClr>
                </a:solidFill>
                <a:latin typeface="Calibri Light"/>
                <a:ea typeface="Verdana"/>
                <a:cs typeface="Calibri"/>
              </a:rPr>
              <a:t>540</a:t>
            </a:r>
          </a:p>
          <a:p>
            <a:pPr marL="285750" indent="-285750">
              <a:buFont typeface="Arial" panose="020B0604020202020204" pitchFamily="34" charset="0"/>
              <a:buChar char="•"/>
            </a:pPr>
            <a:r>
              <a:rPr lang="en-US" sz="1300" i="1" dirty="0">
                <a:solidFill>
                  <a:schemeClr val="bg2">
                    <a:lumMod val="25000"/>
                  </a:schemeClr>
                </a:solidFill>
                <a:latin typeface="Calibri Light"/>
                <a:ea typeface="Verdana"/>
                <a:cs typeface="Calibri"/>
              </a:rPr>
              <a:t>11-50 applications: </a:t>
            </a:r>
            <a:r>
              <a:rPr lang="en-US" sz="1300" dirty="0">
                <a:solidFill>
                  <a:schemeClr val="bg2">
                    <a:lumMod val="25000"/>
                  </a:schemeClr>
                </a:solidFill>
                <a:ea typeface="+mn-lt"/>
                <a:cs typeface="+mn-lt"/>
              </a:rPr>
              <a:t>€</a:t>
            </a:r>
            <a:r>
              <a:rPr lang="en-US" sz="1300" b="1" dirty="0">
                <a:solidFill>
                  <a:schemeClr val="bg2">
                    <a:lumMod val="25000"/>
                  </a:schemeClr>
                </a:solidFill>
                <a:ea typeface="+mn-lt"/>
                <a:cs typeface="+mn-lt"/>
              </a:rPr>
              <a:t> </a:t>
            </a:r>
            <a:r>
              <a:rPr lang="en-US" sz="1300" i="1" dirty="0">
                <a:solidFill>
                  <a:schemeClr val="bg2">
                    <a:lumMod val="25000"/>
                  </a:schemeClr>
                </a:solidFill>
                <a:latin typeface="Calibri Light"/>
                <a:ea typeface="Verdana"/>
                <a:cs typeface="Calibri"/>
              </a:rPr>
              <a:t>525</a:t>
            </a:r>
          </a:p>
          <a:p>
            <a:pPr marL="285750" indent="-285750">
              <a:buFont typeface="Arial" panose="020B0604020202020204" pitchFamily="34" charset="0"/>
              <a:buChar char="•"/>
            </a:pPr>
            <a:r>
              <a:rPr lang="en-US" sz="1300" i="1" dirty="0">
                <a:solidFill>
                  <a:schemeClr val="bg2">
                    <a:lumMod val="25000"/>
                  </a:schemeClr>
                </a:solidFill>
                <a:latin typeface="Calibri Light"/>
                <a:ea typeface="Verdana"/>
                <a:cs typeface="Calibri"/>
              </a:rPr>
              <a:t>51 or more: </a:t>
            </a:r>
            <a:r>
              <a:rPr lang="en-US" sz="1300" dirty="0">
                <a:solidFill>
                  <a:schemeClr val="bg2">
                    <a:lumMod val="25000"/>
                  </a:schemeClr>
                </a:solidFill>
                <a:ea typeface="+mn-lt"/>
                <a:cs typeface="+mn-lt"/>
              </a:rPr>
              <a:t>€</a:t>
            </a:r>
            <a:r>
              <a:rPr lang="en-US" sz="1300" b="1" dirty="0">
                <a:solidFill>
                  <a:schemeClr val="bg2">
                    <a:lumMod val="25000"/>
                  </a:schemeClr>
                </a:solidFill>
                <a:ea typeface="+mn-lt"/>
                <a:cs typeface="+mn-lt"/>
              </a:rPr>
              <a:t> </a:t>
            </a:r>
            <a:r>
              <a:rPr lang="en-US" sz="1300" i="1" dirty="0">
                <a:solidFill>
                  <a:schemeClr val="bg2">
                    <a:lumMod val="25000"/>
                  </a:schemeClr>
                </a:solidFill>
                <a:latin typeface="Calibri Light"/>
                <a:ea typeface="Verdana"/>
                <a:cs typeface="Calibri"/>
              </a:rPr>
              <a:t>500</a:t>
            </a:r>
          </a:p>
        </p:txBody>
      </p:sp>
      <p:sp>
        <p:nvSpPr>
          <p:cNvPr id="11" name="Title 2">
            <a:extLst>
              <a:ext uri="{FF2B5EF4-FFF2-40B4-BE49-F238E27FC236}">
                <a16:creationId xmlns:a16="http://schemas.microsoft.com/office/drawing/2014/main" id="{217C335A-19C0-85A5-0971-9B764EE61F4C}"/>
              </a:ext>
            </a:extLst>
          </p:cNvPr>
          <p:cNvSpPr txBox="1">
            <a:spLocks/>
          </p:cNvSpPr>
          <p:nvPr/>
        </p:nvSpPr>
        <p:spPr>
          <a:xfrm>
            <a:off x="839787" y="409575"/>
            <a:ext cx="8161599" cy="611188"/>
          </a:xfrm>
          <a:prstGeom prst="rect">
            <a:avLst/>
          </a:prstGeom>
        </p:spPr>
        <p:txBody>
          <a:bodyPr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solidFill>
                  <a:srgbClr val="903111"/>
                </a:solidFill>
              </a:rPr>
              <a:t>30% ruling – fees for employers (excl. VAT)</a:t>
            </a:r>
          </a:p>
        </p:txBody>
      </p:sp>
      <p:sp>
        <p:nvSpPr>
          <p:cNvPr id="12" name="TextBox 29">
            <a:extLst>
              <a:ext uri="{FF2B5EF4-FFF2-40B4-BE49-F238E27FC236}">
                <a16:creationId xmlns:a16="http://schemas.microsoft.com/office/drawing/2014/main" id="{5512D9A4-6C0B-2D80-3AB6-B810515B42BB}"/>
              </a:ext>
            </a:extLst>
          </p:cNvPr>
          <p:cNvSpPr txBox="1"/>
          <p:nvPr/>
        </p:nvSpPr>
        <p:spPr>
          <a:xfrm>
            <a:off x="9182539" y="3569457"/>
            <a:ext cx="2494933" cy="6617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i="1" dirty="0">
                <a:solidFill>
                  <a:schemeClr val="bg2">
                    <a:lumMod val="25000"/>
                  </a:schemeClr>
                </a:solidFill>
                <a:latin typeface="Calibri Light"/>
                <a:ea typeface="Verdana"/>
                <a:cs typeface="Calibri"/>
              </a:rPr>
              <a:t>Number of applications per annum, </a:t>
            </a:r>
          </a:p>
          <a:p>
            <a:pPr algn="ctr"/>
            <a:r>
              <a:rPr lang="en-US" sz="1100" i="1" dirty="0">
                <a:solidFill>
                  <a:schemeClr val="bg2">
                    <a:lumMod val="25000"/>
                  </a:schemeClr>
                </a:solidFill>
                <a:latin typeface="Calibri Light"/>
                <a:ea typeface="Verdana"/>
                <a:cs typeface="Calibri"/>
              </a:rPr>
              <a:t>price per application</a:t>
            </a:r>
            <a:r>
              <a:rPr lang="en-US" sz="1300" i="1" dirty="0">
                <a:solidFill>
                  <a:srgbClr val="FFFFFF"/>
                </a:solidFill>
                <a:latin typeface="Calibri Light"/>
                <a:ea typeface="Verdana"/>
                <a:cs typeface="Calibri"/>
              </a:rPr>
              <a:t>.</a:t>
            </a:r>
            <a:br>
              <a:rPr lang="en-US" sz="1300" i="1" dirty="0">
                <a:solidFill>
                  <a:srgbClr val="FFFFFF"/>
                </a:solidFill>
                <a:latin typeface="Calibri Light"/>
                <a:ea typeface="Verdana"/>
                <a:cs typeface="Calibri"/>
              </a:rPr>
            </a:br>
            <a:endParaRPr lang="en-US" sz="1300" i="1" dirty="0">
              <a:solidFill>
                <a:srgbClr val="FFFFFF"/>
              </a:solidFill>
              <a:latin typeface="Calibri Light"/>
              <a:ea typeface="Verdana"/>
              <a:cs typeface="Calibri"/>
            </a:endParaRPr>
          </a:p>
        </p:txBody>
      </p:sp>
      <p:sp>
        <p:nvSpPr>
          <p:cNvPr id="3" name="TextBox 9">
            <a:extLst>
              <a:ext uri="{FF2B5EF4-FFF2-40B4-BE49-F238E27FC236}">
                <a16:creationId xmlns:a16="http://schemas.microsoft.com/office/drawing/2014/main" id="{0E3D5D65-5DAE-0917-2C73-07AE263345EE}"/>
              </a:ext>
            </a:extLst>
          </p:cNvPr>
          <p:cNvSpPr txBox="1"/>
          <p:nvPr/>
        </p:nvSpPr>
        <p:spPr>
          <a:xfrm>
            <a:off x="82579" y="6140648"/>
            <a:ext cx="8594271" cy="892552"/>
          </a:xfrm>
          <a:prstGeom prst="rect">
            <a:avLst/>
          </a:prstGeom>
          <a:noFill/>
        </p:spPr>
        <p:txBody>
          <a:bodyPr wrap="square">
            <a:spAutoFit/>
          </a:bodyPr>
          <a:lstStyle/>
          <a:p>
            <a:pPr lvl="0" fontAlgn="base">
              <a:buSzPts val="1000"/>
              <a:tabLst>
                <a:tab pos="457200" algn="l"/>
              </a:tabLst>
            </a:pPr>
            <a:r>
              <a:rPr lang="nl-NL" sz="1100" dirty="0">
                <a:solidFill>
                  <a:schemeClr val="dk1"/>
                </a:solidFill>
              </a:rPr>
              <a:t>* </a:t>
            </a:r>
            <a:r>
              <a:rPr lang="nl-NL" sz="1100" dirty="0" err="1">
                <a:solidFill>
                  <a:schemeClr val="dk1"/>
                </a:solidFill>
              </a:rPr>
              <a:t>Taking</a:t>
            </a:r>
            <a:r>
              <a:rPr lang="nl-NL" sz="1100" dirty="0">
                <a:solidFill>
                  <a:schemeClr val="dk1"/>
                </a:solidFill>
              </a:rPr>
              <a:t> care of our clients is important </a:t>
            </a:r>
            <a:r>
              <a:rPr lang="nl-NL" sz="1100" dirty="0" err="1">
                <a:solidFill>
                  <a:schemeClr val="dk1"/>
                </a:solidFill>
              </a:rPr>
              <a:t>to</a:t>
            </a:r>
            <a:r>
              <a:rPr lang="nl-NL" sz="1100" dirty="0">
                <a:solidFill>
                  <a:schemeClr val="dk1"/>
                </a:solidFill>
              </a:rPr>
              <a:t> </a:t>
            </a:r>
            <a:r>
              <a:rPr lang="nl-NL" sz="1100" dirty="0" err="1">
                <a:solidFill>
                  <a:schemeClr val="dk1"/>
                </a:solidFill>
              </a:rPr>
              <a:t>us</a:t>
            </a:r>
            <a:r>
              <a:rPr lang="nl-NL" sz="1100" dirty="0">
                <a:solidFill>
                  <a:schemeClr val="dk1"/>
                </a:solidFill>
              </a:rPr>
              <a:t>.  We </a:t>
            </a:r>
            <a:r>
              <a:rPr lang="nl-NL" sz="1100" dirty="0" err="1">
                <a:solidFill>
                  <a:schemeClr val="dk1"/>
                </a:solidFill>
              </a:rPr>
              <a:t>prioritise</a:t>
            </a:r>
            <a:r>
              <a:rPr lang="nl-NL" sz="1100" dirty="0">
                <a:solidFill>
                  <a:schemeClr val="dk1"/>
                </a:solidFill>
              </a:rPr>
              <a:t> our </a:t>
            </a:r>
            <a:r>
              <a:rPr lang="nl-NL" sz="1100" dirty="0" err="1">
                <a:solidFill>
                  <a:schemeClr val="dk1"/>
                </a:solidFill>
              </a:rPr>
              <a:t>client’s</a:t>
            </a:r>
            <a:r>
              <a:rPr lang="nl-NL" sz="1100" dirty="0">
                <a:solidFill>
                  <a:schemeClr val="dk1"/>
                </a:solidFill>
              </a:rPr>
              <a:t> </a:t>
            </a:r>
            <a:r>
              <a:rPr lang="nl-NL" sz="1100" dirty="0" err="1">
                <a:solidFill>
                  <a:schemeClr val="dk1"/>
                </a:solidFill>
              </a:rPr>
              <a:t>experience</a:t>
            </a:r>
            <a:r>
              <a:rPr lang="nl-NL" sz="1100" dirty="0">
                <a:solidFill>
                  <a:schemeClr val="dk1"/>
                </a:solidFill>
              </a:rPr>
              <a:t> by </a:t>
            </a:r>
            <a:r>
              <a:rPr lang="nl-NL" sz="1100" dirty="0" err="1">
                <a:solidFill>
                  <a:schemeClr val="dk1"/>
                </a:solidFill>
              </a:rPr>
              <a:t>staying</a:t>
            </a:r>
            <a:r>
              <a:rPr lang="nl-NL" sz="1100" dirty="0">
                <a:solidFill>
                  <a:schemeClr val="dk1"/>
                </a:solidFill>
              </a:rPr>
              <a:t> </a:t>
            </a:r>
            <a:r>
              <a:rPr lang="nl-NL" sz="1100" dirty="0" err="1">
                <a:solidFill>
                  <a:schemeClr val="dk1"/>
                </a:solidFill>
              </a:rPr>
              <a:t>attentive</a:t>
            </a:r>
            <a:r>
              <a:rPr lang="nl-NL" sz="1100" dirty="0">
                <a:solidFill>
                  <a:schemeClr val="dk1"/>
                </a:solidFill>
              </a:rPr>
              <a:t> </a:t>
            </a:r>
            <a:r>
              <a:rPr lang="nl-NL" sz="1100" dirty="0" err="1">
                <a:solidFill>
                  <a:schemeClr val="dk1"/>
                </a:solidFill>
              </a:rPr>
              <a:t>to</a:t>
            </a:r>
            <a:r>
              <a:rPr lang="nl-NL" sz="1100" dirty="0">
                <a:solidFill>
                  <a:schemeClr val="dk1"/>
                </a:solidFill>
              </a:rPr>
              <a:t> </a:t>
            </a:r>
            <a:r>
              <a:rPr lang="nl-NL" sz="1100" dirty="0" err="1">
                <a:solidFill>
                  <a:schemeClr val="dk1"/>
                </a:solidFill>
              </a:rPr>
              <a:t>their</a:t>
            </a:r>
            <a:r>
              <a:rPr lang="nl-NL" sz="1100" dirty="0">
                <a:solidFill>
                  <a:schemeClr val="dk1"/>
                </a:solidFill>
              </a:rPr>
              <a:t> </a:t>
            </a:r>
            <a:r>
              <a:rPr lang="nl-NL" sz="1100" dirty="0" err="1">
                <a:solidFill>
                  <a:schemeClr val="dk1"/>
                </a:solidFill>
              </a:rPr>
              <a:t>requirements</a:t>
            </a:r>
            <a:r>
              <a:rPr lang="nl-NL" sz="1100" dirty="0">
                <a:solidFill>
                  <a:schemeClr val="dk1"/>
                </a:solidFill>
              </a:rPr>
              <a:t> and </a:t>
            </a:r>
            <a:r>
              <a:rPr lang="nl-NL" sz="1100" dirty="0" err="1">
                <a:solidFill>
                  <a:schemeClr val="dk1"/>
                </a:solidFill>
              </a:rPr>
              <a:t>offering</a:t>
            </a:r>
            <a:endParaRPr lang="nl-NL" sz="1100" dirty="0">
              <a:solidFill>
                <a:schemeClr val="dk1"/>
              </a:solidFill>
            </a:endParaRPr>
          </a:p>
          <a:p>
            <a:pPr lvl="0" fontAlgn="base">
              <a:buSzPts val="1000"/>
              <a:tabLst>
                <a:tab pos="457200" algn="l"/>
              </a:tabLst>
            </a:pPr>
            <a:r>
              <a:rPr lang="nl-NL" sz="1100" dirty="0">
                <a:solidFill>
                  <a:schemeClr val="dk1"/>
                </a:solidFill>
              </a:rPr>
              <a:t>   </a:t>
            </a:r>
            <a:r>
              <a:rPr lang="nl-NL" sz="1100" dirty="0" err="1">
                <a:solidFill>
                  <a:schemeClr val="dk1"/>
                </a:solidFill>
              </a:rPr>
              <a:t>transparent</a:t>
            </a:r>
            <a:r>
              <a:rPr lang="nl-NL" sz="1100" dirty="0">
                <a:solidFill>
                  <a:schemeClr val="dk1"/>
                </a:solidFill>
              </a:rPr>
              <a:t>, expert </a:t>
            </a:r>
            <a:r>
              <a:rPr lang="nl-NL" sz="1100" dirty="0" err="1">
                <a:solidFill>
                  <a:schemeClr val="dk1"/>
                </a:solidFill>
              </a:rPr>
              <a:t>guidance</a:t>
            </a:r>
            <a:r>
              <a:rPr lang="nl-NL" sz="1100" dirty="0">
                <a:solidFill>
                  <a:schemeClr val="dk1"/>
                </a:solidFill>
              </a:rPr>
              <a:t> </a:t>
            </a:r>
            <a:r>
              <a:rPr lang="nl-NL" sz="1100" dirty="0" err="1">
                <a:solidFill>
                  <a:schemeClr val="dk1"/>
                </a:solidFill>
              </a:rPr>
              <a:t>to</a:t>
            </a:r>
            <a:r>
              <a:rPr lang="nl-NL" sz="1100" dirty="0">
                <a:solidFill>
                  <a:schemeClr val="dk1"/>
                </a:solidFill>
              </a:rPr>
              <a:t> </a:t>
            </a:r>
            <a:r>
              <a:rPr lang="nl-NL" sz="1100" dirty="0" err="1">
                <a:solidFill>
                  <a:schemeClr val="dk1"/>
                </a:solidFill>
              </a:rPr>
              <a:t>ensure</a:t>
            </a:r>
            <a:r>
              <a:rPr lang="nl-NL" sz="1100" dirty="0">
                <a:solidFill>
                  <a:schemeClr val="dk1"/>
                </a:solidFill>
              </a:rPr>
              <a:t> </a:t>
            </a:r>
            <a:r>
              <a:rPr lang="nl-NL" sz="1100" dirty="0" err="1">
                <a:solidFill>
                  <a:schemeClr val="dk1"/>
                </a:solidFill>
              </a:rPr>
              <a:t>the</a:t>
            </a:r>
            <a:r>
              <a:rPr lang="nl-NL" sz="1100" dirty="0">
                <a:solidFill>
                  <a:schemeClr val="dk1"/>
                </a:solidFill>
              </a:rPr>
              <a:t> needs of our client are met. </a:t>
            </a:r>
          </a:p>
          <a:p>
            <a:pPr lvl="0" fontAlgn="base">
              <a:buSzPts val="1000"/>
              <a:tabLst>
                <a:tab pos="457200" algn="l"/>
              </a:tabLst>
            </a:pPr>
            <a:r>
              <a:rPr lang="nl-NL" sz="1100" dirty="0">
                <a:solidFill>
                  <a:schemeClr val="dk1"/>
                </a:solidFill>
              </a:rPr>
              <a:t>* We </a:t>
            </a:r>
            <a:r>
              <a:rPr lang="nl-NL" sz="1100" dirty="0" err="1">
                <a:solidFill>
                  <a:schemeClr val="dk1"/>
                </a:solidFill>
              </a:rPr>
              <a:t>will</a:t>
            </a:r>
            <a:r>
              <a:rPr lang="nl-NL" sz="1100" dirty="0">
                <a:solidFill>
                  <a:schemeClr val="dk1"/>
                </a:solidFill>
              </a:rPr>
              <a:t> </a:t>
            </a:r>
            <a:r>
              <a:rPr lang="nl-NL" sz="1100" dirty="0" err="1">
                <a:solidFill>
                  <a:schemeClr val="dk1"/>
                </a:solidFill>
              </a:rPr>
              <a:t>not</a:t>
            </a:r>
            <a:r>
              <a:rPr lang="nl-NL" sz="1100" dirty="0">
                <a:solidFill>
                  <a:schemeClr val="dk1"/>
                </a:solidFill>
              </a:rPr>
              <a:t> </a:t>
            </a:r>
            <a:r>
              <a:rPr lang="nl-NL" sz="1100" dirty="0" err="1">
                <a:solidFill>
                  <a:schemeClr val="dk1"/>
                </a:solidFill>
              </a:rPr>
              <a:t>add</a:t>
            </a:r>
            <a:r>
              <a:rPr lang="nl-NL" sz="1100" dirty="0">
                <a:solidFill>
                  <a:schemeClr val="dk1"/>
                </a:solidFill>
              </a:rPr>
              <a:t> extra charges for a </a:t>
            </a:r>
            <a:r>
              <a:rPr lang="nl-NL" sz="1100" dirty="0" err="1">
                <a:solidFill>
                  <a:schemeClr val="dk1"/>
                </a:solidFill>
              </a:rPr>
              <a:t>reasonable</a:t>
            </a:r>
            <a:r>
              <a:rPr lang="nl-NL" sz="1100" dirty="0">
                <a:solidFill>
                  <a:schemeClr val="dk1"/>
                </a:solidFill>
              </a:rPr>
              <a:t> amount of ad-hoc </a:t>
            </a:r>
            <a:r>
              <a:rPr lang="nl-NL" sz="1100" dirty="0" err="1">
                <a:solidFill>
                  <a:schemeClr val="dk1"/>
                </a:solidFill>
              </a:rPr>
              <a:t>questions</a:t>
            </a:r>
            <a:r>
              <a:rPr lang="nl-NL" sz="1100" dirty="0">
                <a:solidFill>
                  <a:schemeClr val="dk1"/>
                </a:solidFill>
              </a:rPr>
              <a:t> from </a:t>
            </a:r>
            <a:r>
              <a:rPr lang="nl-NL" sz="1100" dirty="0" err="1">
                <a:solidFill>
                  <a:schemeClr val="dk1"/>
                </a:solidFill>
              </a:rPr>
              <a:t>the</a:t>
            </a:r>
            <a:r>
              <a:rPr lang="nl-NL" sz="1100" dirty="0">
                <a:solidFill>
                  <a:schemeClr val="dk1"/>
                </a:solidFill>
              </a:rPr>
              <a:t> employees </a:t>
            </a:r>
            <a:r>
              <a:rPr lang="nl-NL" sz="1100" dirty="0" err="1">
                <a:solidFill>
                  <a:schemeClr val="dk1"/>
                </a:solidFill>
              </a:rPr>
              <a:t>who</a:t>
            </a:r>
            <a:r>
              <a:rPr lang="nl-NL" sz="1100" dirty="0">
                <a:solidFill>
                  <a:schemeClr val="dk1"/>
                </a:solidFill>
              </a:rPr>
              <a:t> need support in </a:t>
            </a:r>
            <a:r>
              <a:rPr lang="nl-NL" sz="1100" dirty="0" err="1">
                <a:solidFill>
                  <a:schemeClr val="dk1"/>
                </a:solidFill>
              </a:rPr>
              <a:t>understanding</a:t>
            </a:r>
            <a:r>
              <a:rPr lang="nl-NL" sz="1100" dirty="0">
                <a:solidFill>
                  <a:schemeClr val="dk1"/>
                </a:solidFill>
              </a:rPr>
              <a:t> </a:t>
            </a:r>
            <a:r>
              <a:rPr lang="nl-NL" sz="1100" dirty="0" err="1">
                <a:solidFill>
                  <a:schemeClr val="dk1"/>
                </a:solidFill>
              </a:rPr>
              <a:t>the</a:t>
            </a:r>
            <a:r>
              <a:rPr lang="nl-NL" sz="1100" dirty="0">
                <a:solidFill>
                  <a:schemeClr val="dk1"/>
                </a:solidFill>
              </a:rPr>
              <a:t> </a:t>
            </a:r>
            <a:r>
              <a:rPr lang="nl-NL" sz="1100" dirty="0" err="1">
                <a:solidFill>
                  <a:schemeClr val="dk1"/>
                </a:solidFill>
              </a:rPr>
              <a:t>process</a:t>
            </a:r>
            <a:r>
              <a:rPr lang="nl-NL" sz="1100" dirty="0">
                <a:solidFill>
                  <a:schemeClr val="dk1"/>
                </a:solidFill>
              </a:rPr>
              <a:t>. </a:t>
            </a:r>
          </a:p>
          <a:p>
            <a:r>
              <a:rPr lang="nl-NL" sz="1100" dirty="0">
                <a:solidFill>
                  <a:schemeClr val="dk1"/>
                </a:solidFill>
              </a:rPr>
              <a:t>* </a:t>
            </a:r>
            <a:r>
              <a:rPr lang="nl-NL" sz="1100" dirty="0" err="1">
                <a:solidFill>
                  <a:schemeClr val="dk1"/>
                </a:solidFill>
              </a:rPr>
              <a:t>If</a:t>
            </a:r>
            <a:r>
              <a:rPr lang="nl-NL" sz="1100" dirty="0">
                <a:solidFill>
                  <a:schemeClr val="dk1"/>
                </a:solidFill>
              </a:rPr>
              <a:t> </a:t>
            </a:r>
            <a:r>
              <a:rPr lang="nl-NL" sz="1100" dirty="0" err="1">
                <a:solidFill>
                  <a:schemeClr val="dk1"/>
                </a:solidFill>
              </a:rPr>
              <a:t>an</a:t>
            </a:r>
            <a:r>
              <a:rPr lang="nl-NL" sz="1100" dirty="0">
                <a:solidFill>
                  <a:schemeClr val="dk1"/>
                </a:solidFill>
              </a:rPr>
              <a:t> </a:t>
            </a:r>
            <a:r>
              <a:rPr lang="nl-NL" sz="1100" dirty="0" err="1">
                <a:solidFill>
                  <a:schemeClr val="dk1"/>
                </a:solidFill>
              </a:rPr>
              <a:t>initiation</a:t>
            </a:r>
            <a:r>
              <a:rPr lang="nl-NL" sz="1100" dirty="0">
                <a:solidFill>
                  <a:schemeClr val="dk1"/>
                </a:solidFill>
              </a:rPr>
              <a:t> </a:t>
            </a:r>
            <a:r>
              <a:rPr lang="nl-NL" sz="1100" dirty="0" err="1">
                <a:solidFill>
                  <a:schemeClr val="dk1"/>
                </a:solidFill>
              </a:rPr>
              <a:t>evolves</a:t>
            </a:r>
            <a:r>
              <a:rPr lang="nl-NL" sz="1100" dirty="0">
                <a:solidFill>
                  <a:schemeClr val="dk1"/>
                </a:solidFill>
              </a:rPr>
              <a:t> </a:t>
            </a:r>
            <a:r>
              <a:rPr lang="nl-NL" sz="1100" dirty="0" err="1">
                <a:solidFill>
                  <a:schemeClr val="dk1"/>
                </a:solidFill>
              </a:rPr>
              <a:t>to</a:t>
            </a:r>
            <a:r>
              <a:rPr lang="nl-NL" sz="1100" dirty="0">
                <a:solidFill>
                  <a:schemeClr val="dk1"/>
                </a:solidFill>
              </a:rPr>
              <a:t> a complex matter we </a:t>
            </a:r>
            <a:r>
              <a:rPr lang="nl-NL" sz="1100" dirty="0" err="1">
                <a:solidFill>
                  <a:schemeClr val="dk1"/>
                </a:solidFill>
              </a:rPr>
              <a:t>will</a:t>
            </a:r>
            <a:r>
              <a:rPr lang="nl-NL" sz="1100" dirty="0">
                <a:solidFill>
                  <a:schemeClr val="dk1"/>
                </a:solidFill>
              </a:rPr>
              <a:t> </a:t>
            </a:r>
            <a:r>
              <a:rPr lang="nl-NL" sz="1100" dirty="0" err="1">
                <a:solidFill>
                  <a:schemeClr val="dk1"/>
                </a:solidFill>
              </a:rPr>
              <a:t>inform</a:t>
            </a:r>
            <a:r>
              <a:rPr lang="nl-NL" sz="1100" dirty="0">
                <a:solidFill>
                  <a:schemeClr val="dk1"/>
                </a:solidFill>
              </a:rPr>
              <a:t> you and ask for </a:t>
            </a:r>
            <a:r>
              <a:rPr lang="nl-NL" sz="1100" dirty="0" err="1">
                <a:solidFill>
                  <a:schemeClr val="dk1"/>
                </a:solidFill>
              </a:rPr>
              <a:t>approval</a:t>
            </a:r>
            <a:r>
              <a:rPr lang="nl-NL" sz="1100" dirty="0">
                <a:solidFill>
                  <a:schemeClr val="dk1"/>
                </a:solidFill>
              </a:rPr>
              <a:t> of extra </a:t>
            </a:r>
            <a:r>
              <a:rPr lang="nl-NL" sz="1100" dirty="0" err="1">
                <a:solidFill>
                  <a:schemeClr val="dk1"/>
                </a:solidFill>
              </a:rPr>
              <a:t>fees</a:t>
            </a:r>
            <a:r>
              <a:rPr lang="nl-NL" sz="1100" dirty="0">
                <a:solidFill>
                  <a:schemeClr val="dk1"/>
                </a:solidFill>
              </a:rPr>
              <a:t> that are </a:t>
            </a:r>
            <a:r>
              <a:rPr lang="nl-NL" sz="1100" dirty="0" err="1">
                <a:solidFill>
                  <a:schemeClr val="dk1"/>
                </a:solidFill>
              </a:rPr>
              <a:t>required</a:t>
            </a:r>
            <a:r>
              <a:rPr lang="nl-NL" sz="1100" dirty="0">
                <a:solidFill>
                  <a:schemeClr val="dk1"/>
                </a:solidFill>
              </a:rPr>
              <a:t> </a:t>
            </a:r>
            <a:r>
              <a:rPr lang="nl-NL" sz="1100" dirty="0" err="1">
                <a:solidFill>
                  <a:schemeClr val="dk1"/>
                </a:solidFill>
              </a:rPr>
              <a:t>to</a:t>
            </a:r>
            <a:r>
              <a:rPr lang="nl-NL" sz="1100" dirty="0">
                <a:solidFill>
                  <a:schemeClr val="dk1"/>
                </a:solidFill>
              </a:rPr>
              <a:t> complete </a:t>
            </a:r>
            <a:r>
              <a:rPr lang="nl-NL" sz="1100" dirty="0" err="1">
                <a:solidFill>
                  <a:schemeClr val="dk1"/>
                </a:solidFill>
              </a:rPr>
              <a:t>the</a:t>
            </a:r>
            <a:r>
              <a:rPr lang="nl-NL" sz="1100" dirty="0">
                <a:solidFill>
                  <a:schemeClr val="dk1"/>
                </a:solidFill>
              </a:rPr>
              <a:t> work. </a:t>
            </a:r>
          </a:p>
          <a:p>
            <a:pPr marL="0" defTabSz="914400" rtl="0" eaLnBrk="1" latinLnBrk="0" hangingPunct="1"/>
            <a:endParaRPr lang="nl-NL" sz="800" kern="1200" dirty="0">
              <a:solidFill>
                <a:schemeClr val="dk1"/>
              </a:solidFill>
              <a:latin typeface="+mn-lt"/>
              <a:ea typeface="+mn-ea"/>
              <a:cs typeface="+mn-cs"/>
            </a:endParaRPr>
          </a:p>
        </p:txBody>
      </p:sp>
    </p:spTree>
    <p:extLst>
      <p:ext uri="{BB962C8B-B14F-4D97-AF65-F5344CB8AC3E}">
        <p14:creationId xmlns:p14="http://schemas.microsoft.com/office/powerpoint/2010/main" val="12745397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045D0816BF104A8696F83CDF808415" ma:contentTypeVersion="18" ma:contentTypeDescription="Create a new document." ma:contentTypeScope="" ma:versionID="e55f63d24118036d4f4456a776094fdf">
  <xsd:schema xmlns:xsd="http://www.w3.org/2001/XMLSchema" xmlns:xs="http://www.w3.org/2001/XMLSchema" xmlns:p="http://schemas.microsoft.com/office/2006/metadata/properties" xmlns:ns2="1a3e7f74-8a67-4afb-bc4f-196b6a3f38e9" xmlns:ns3="2f6386f7-d346-49e3-a0cf-3de3e4e0967c" targetNamespace="http://schemas.microsoft.com/office/2006/metadata/properties" ma:root="true" ma:fieldsID="d3d7483d2a8841d6946b599dad4c4571" ns2:_="" ns3:_="">
    <xsd:import namespace="1a3e7f74-8a67-4afb-bc4f-196b6a3f38e9"/>
    <xsd:import namespace="2f6386f7-d346-49e3-a0cf-3de3e4e0967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lcf76f155ced4ddcb4097134ff3c332f" minOccurs="0"/>
                <xsd:element ref="ns3:TaxCatchAll"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3e7f74-8a67-4afb-bc4f-196b6a3f38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3727b895-725c-45e8-aa42-1db19923472b" ma:termSetId="09814cd3-568e-fe90-9814-8d621ff8fb84" ma:anchorId="fba54fb3-c3e1-fe81-a776-ca4b69148c4d" ma:open="true" ma:isKeyword="false">
      <xsd:complexType>
        <xsd:sequence>
          <xsd:element ref="pc:Terms" minOccurs="0" maxOccurs="1"/>
        </xsd:sequence>
      </xsd:complex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f6386f7-d346-49e3-a0cf-3de3e4e0967c"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5a77920c-6337-41c8-9ed4-04fcf5740e78}" ma:internalName="TaxCatchAll" ma:showField="CatchAllData" ma:web="2f6386f7-d346-49e3-a0cf-3de3e4e0967c">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f6386f7-d346-49e3-a0cf-3de3e4e0967c" xsi:nil="true"/>
    <lcf76f155ced4ddcb4097134ff3c332f xmlns="1a3e7f74-8a67-4afb-bc4f-196b6a3f38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A643376-40AF-4F6D-8548-971DBA9973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3e7f74-8a67-4afb-bc4f-196b6a3f38e9"/>
    <ds:schemaRef ds:uri="2f6386f7-d346-49e3-a0cf-3de3e4e09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F0906A-D37A-4DED-B464-08580BB5EF5E}">
  <ds:schemaRefs>
    <ds:schemaRef ds:uri="http://schemas.microsoft.com/sharepoint/v3/contenttype/forms"/>
  </ds:schemaRefs>
</ds:datastoreItem>
</file>

<file path=customXml/itemProps3.xml><?xml version="1.0" encoding="utf-8"?>
<ds:datastoreItem xmlns:ds="http://schemas.openxmlformats.org/officeDocument/2006/customXml" ds:itemID="{A6DBA2FA-3657-4F27-8E29-97A1F6956479}">
  <ds:schemaRefs>
    <ds:schemaRef ds:uri="http://schemas.microsoft.com/office/2006/metadata/properties"/>
    <ds:schemaRef ds:uri="http://schemas.microsoft.com/office/infopath/2007/PartnerControls"/>
    <ds:schemaRef ds:uri="2f6386f7-d346-49e3-a0cf-3de3e4e0967c"/>
    <ds:schemaRef ds:uri="1a3e7f74-8a67-4afb-bc4f-196b6a3f38e9"/>
  </ds:schemaRefs>
</ds:datastoreItem>
</file>

<file path=docProps/app.xml><?xml version="1.0" encoding="utf-8"?>
<Properties xmlns="http://schemas.openxmlformats.org/officeDocument/2006/extended-properties" xmlns:vt="http://schemas.openxmlformats.org/officeDocument/2006/docPropsVTypes">
  <TotalTime>2972</TotalTime>
  <Words>1935</Words>
  <Application>Microsoft Office PowerPoint</Application>
  <PresentationFormat>Widescreen</PresentationFormat>
  <Paragraphs>205</Paragraphs>
  <Slides>18</Slides>
  <Notes>7</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Aptos</vt:lpstr>
      <vt:lpstr>Arial</vt:lpstr>
      <vt:lpstr>Calibri</vt:lpstr>
      <vt:lpstr>Calibri Light</vt:lpstr>
      <vt:lpstr>RijksoverheidSansWebTextRegular</vt:lpstr>
      <vt:lpstr>Wingdings</vt:lpstr>
      <vt:lpstr>Office Theme</vt:lpstr>
      <vt:lpstr>Kantoorthema</vt:lpstr>
      <vt:lpstr>PowerPoint Presentation</vt:lpstr>
      <vt:lpstr>New member of the Clarkson Hyde Network!</vt:lpstr>
      <vt:lpstr>Who are we?</vt:lpstr>
      <vt:lpstr>Our services</vt:lpstr>
      <vt:lpstr>PowerPoint Presentation</vt:lpstr>
      <vt:lpstr>PowerPoint Presentation</vt:lpstr>
      <vt:lpstr>PowerPoint Presentation</vt:lpstr>
      <vt:lpstr>30% ruling</vt:lpstr>
      <vt:lpstr>PowerPoint Presentation</vt:lpstr>
      <vt:lpstr>Personal income tax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BLu</dc:creator>
  <cp:lastModifiedBy>Carly Haines</cp:lastModifiedBy>
  <cp:revision>52</cp:revision>
  <cp:lastPrinted>2018-03-14T10:31:13Z</cp:lastPrinted>
  <dcterms:created xsi:type="dcterms:W3CDTF">2015-11-25T18:20:25Z</dcterms:created>
  <dcterms:modified xsi:type="dcterms:W3CDTF">2024-09-10T07:35:36Z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0x010100FC045D0816BF104A8696F83CDF808415</vt:lpwstr>
  </property>
  <property fmtid="{D5CDD505-2E9C-101B-9397-08002B2CF9AE}" pid="3" name="MediaServiceImageTags">
    <vt:lpwstr/>
  </property>
</Properties>
</file>